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B09F08-71DE-FFB1-7240-7F83EBA6F7DE}" v="118" dt="2026-06-26T08:51:28.537"/>
    <p1510:client id="{11CE9A86-D041-E1BE-5C40-031F63FBEBD7}" v="9" dt="2026-06-26T08:55:42.0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l Smith" userId="S::cs@castertoncollege.com::b819207a-f92e-4cee-b70a-a69498fcbbc7" providerId="AD" clId="Web-{11CE9A86-D041-E1BE-5C40-031F63FBEBD7}"/>
    <pc:docChg chg="modSld modMainMaster">
      <pc:chgData name="Carl Smith" userId="S::cs@castertoncollege.com::b819207a-f92e-4cee-b70a-a69498fcbbc7" providerId="AD" clId="Web-{11CE9A86-D041-E1BE-5C40-031F63FBEBD7}" dt="2026-06-26T08:55:42.045" v="8"/>
      <pc:docMkLst>
        <pc:docMk/>
      </pc:docMkLst>
      <pc:sldChg chg="modSp modTransition">
        <pc:chgData name="Carl Smith" userId="S::cs@castertoncollege.com::b819207a-f92e-4cee-b70a-a69498fcbbc7" providerId="AD" clId="Web-{11CE9A86-D041-E1BE-5C40-031F63FBEBD7}" dt="2026-06-26T08:55:42.045" v="8"/>
        <pc:sldMkLst>
          <pc:docMk/>
          <pc:sldMk cId="0" sldId="256"/>
        </pc:sldMkLst>
        <pc:spChg chg="mod">
          <ac:chgData name="Carl Smith" userId="S::cs@castertoncollege.com::b819207a-f92e-4cee-b70a-a69498fcbbc7" providerId="AD" clId="Web-{11CE9A86-D041-E1BE-5C40-031F63FBEBD7}" dt="2026-06-26T08:54:50.809" v="4" actId="20577"/>
          <ac:spMkLst>
            <pc:docMk/>
            <pc:sldMk cId="0" sldId="256"/>
            <ac:spMk id="5" creationId="{00000000-0000-0000-0000-000000000000}"/>
          </ac:spMkLst>
        </pc:spChg>
      </pc:sldChg>
      <pc:sldChg chg="modTransition">
        <pc:chgData name="Carl Smith" userId="S::cs@castertoncollege.com::b819207a-f92e-4cee-b70a-a69498fcbbc7" providerId="AD" clId="Web-{11CE9A86-D041-E1BE-5C40-031F63FBEBD7}" dt="2026-06-26T08:55:42.045" v="8"/>
        <pc:sldMkLst>
          <pc:docMk/>
          <pc:sldMk cId="0" sldId="257"/>
        </pc:sldMkLst>
      </pc:sldChg>
      <pc:sldChg chg="modTransition">
        <pc:chgData name="Carl Smith" userId="S::cs@castertoncollege.com::b819207a-f92e-4cee-b70a-a69498fcbbc7" providerId="AD" clId="Web-{11CE9A86-D041-E1BE-5C40-031F63FBEBD7}" dt="2026-06-26T08:55:42.045" v="8"/>
        <pc:sldMkLst>
          <pc:docMk/>
          <pc:sldMk cId="0" sldId="258"/>
        </pc:sldMkLst>
      </pc:sldChg>
      <pc:sldChg chg="modTransition">
        <pc:chgData name="Carl Smith" userId="S::cs@castertoncollege.com::b819207a-f92e-4cee-b70a-a69498fcbbc7" providerId="AD" clId="Web-{11CE9A86-D041-E1BE-5C40-031F63FBEBD7}" dt="2026-06-26T08:55:42.045" v="8"/>
        <pc:sldMkLst>
          <pc:docMk/>
          <pc:sldMk cId="0" sldId="259"/>
        </pc:sldMkLst>
      </pc:sldChg>
      <pc:sldChg chg="modTransition">
        <pc:chgData name="Carl Smith" userId="S::cs@castertoncollege.com::b819207a-f92e-4cee-b70a-a69498fcbbc7" providerId="AD" clId="Web-{11CE9A86-D041-E1BE-5C40-031F63FBEBD7}" dt="2026-06-26T08:55:42.045" v="8"/>
        <pc:sldMkLst>
          <pc:docMk/>
          <pc:sldMk cId="0" sldId="260"/>
        </pc:sldMkLst>
      </pc:sldChg>
      <pc:sldChg chg="modTransition">
        <pc:chgData name="Carl Smith" userId="S::cs@castertoncollege.com::b819207a-f92e-4cee-b70a-a69498fcbbc7" providerId="AD" clId="Web-{11CE9A86-D041-E1BE-5C40-031F63FBEBD7}" dt="2026-06-26T08:55:42.045" v="8"/>
        <pc:sldMkLst>
          <pc:docMk/>
          <pc:sldMk cId="0" sldId="261"/>
        </pc:sldMkLst>
      </pc:sldChg>
      <pc:sldChg chg="modTransition">
        <pc:chgData name="Carl Smith" userId="S::cs@castertoncollege.com::b819207a-f92e-4cee-b70a-a69498fcbbc7" providerId="AD" clId="Web-{11CE9A86-D041-E1BE-5C40-031F63FBEBD7}" dt="2026-06-26T08:55:42.045" v="8"/>
        <pc:sldMkLst>
          <pc:docMk/>
          <pc:sldMk cId="0" sldId="262"/>
        </pc:sldMkLst>
      </pc:sldChg>
      <pc:sldChg chg="modTransition">
        <pc:chgData name="Carl Smith" userId="S::cs@castertoncollege.com::b819207a-f92e-4cee-b70a-a69498fcbbc7" providerId="AD" clId="Web-{11CE9A86-D041-E1BE-5C40-031F63FBEBD7}" dt="2026-06-26T08:55:42.045" v="8"/>
        <pc:sldMkLst>
          <pc:docMk/>
          <pc:sldMk cId="0" sldId="263"/>
        </pc:sldMkLst>
      </pc:sldChg>
      <pc:sldChg chg="modTransition">
        <pc:chgData name="Carl Smith" userId="S::cs@castertoncollege.com::b819207a-f92e-4cee-b70a-a69498fcbbc7" providerId="AD" clId="Web-{11CE9A86-D041-E1BE-5C40-031F63FBEBD7}" dt="2026-06-26T08:55:42.045" v="8"/>
        <pc:sldMkLst>
          <pc:docMk/>
          <pc:sldMk cId="0" sldId="264"/>
        </pc:sldMkLst>
      </pc:sldChg>
      <pc:sldChg chg="modTransition">
        <pc:chgData name="Carl Smith" userId="S::cs@castertoncollege.com::b819207a-f92e-4cee-b70a-a69498fcbbc7" providerId="AD" clId="Web-{11CE9A86-D041-E1BE-5C40-031F63FBEBD7}" dt="2026-06-26T08:55:42.045" v="8"/>
        <pc:sldMkLst>
          <pc:docMk/>
          <pc:sldMk cId="0" sldId="265"/>
        </pc:sldMkLst>
      </pc:sldChg>
      <pc:sldMasterChg chg="modTransition modSldLayout">
        <pc:chgData name="Carl Smith" userId="S::cs@castertoncollege.com::b819207a-f92e-4cee-b70a-a69498fcbbc7" providerId="AD" clId="Web-{11CE9A86-D041-E1BE-5C40-031F63FBEBD7}" dt="2026-06-26T08:55:42.045" v="8"/>
        <pc:sldMasterMkLst>
          <pc:docMk/>
          <pc:sldMasterMk cId="0" sldId="2147483648"/>
        </pc:sldMasterMkLst>
        <pc:sldLayoutChg chg="modTransition">
          <pc:chgData name="Carl Smith" userId="S::cs@castertoncollege.com::b819207a-f92e-4cee-b70a-a69498fcbbc7" providerId="AD" clId="Web-{11CE9A86-D041-E1BE-5C40-031F63FBEBD7}" dt="2026-06-26T08:55:42.045" v="8"/>
          <pc:sldLayoutMkLst>
            <pc:docMk/>
            <pc:sldMasterMk cId="0" sldId="2147483648"/>
            <pc:sldLayoutMk cId="0" sldId="2147483649"/>
          </pc:sldLayoutMkLst>
        </pc:sldLayoutChg>
        <pc:sldLayoutChg chg="modTransition">
          <pc:chgData name="Carl Smith" userId="S::cs@castertoncollege.com::b819207a-f92e-4cee-b70a-a69498fcbbc7" providerId="AD" clId="Web-{11CE9A86-D041-E1BE-5C40-031F63FBEBD7}" dt="2026-06-26T08:55:42.045" v="8"/>
          <pc:sldLayoutMkLst>
            <pc:docMk/>
            <pc:sldMasterMk cId="0" sldId="2147483648"/>
            <pc:sldLayoutMk cId="0" sldId="2147483650"/>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6111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611188"/>
          </a:xfrm>
          <a:prstGeom prst="rect">
            <a:avLst/>
          </a:prstGeom>
        </p:spPr>
        <p:txBody>
          <a:bodyPr vert="horz" lIns="91440" tIns="45720" rIns="91440" bIns="45720" rtlCol="0"/>
          <a:lstStyle>
            <a:lvl1pPr algn="r">
              <a:defRPr sz="1200"/>
            </a:lvl1pPr>
          </a:lstStyle>
          <a:p>
            <a:fld id="{4697BEE5-1EBB-4049-9381-7DCC706B443C}" type="datetimeFigureOut">
              <a:t>6/26/2026</a:t>
            </a:fld>
            <a:endParaRPr lang="en-GB"/>
          </a:p>
        </p:txBody>
      </p:sp>
      <p:sp>
        <p:nvSpPr>
          <p:cNvPr id="4" name="Slide Image Placeholder 3"/>
          <p:cNvSpPr>
            <a:spLocks noGrp="1" noRot="1" noChangeAspect="1"/>
          </p:cNvSpPr>
          <p:nvPr>
            <p:ph type="sldImg" idx="2"/>
          </p:nvPr>
        </p:nvSpPr>
        <p:spPr>
          <a:xfrm>
            <a:off x="-228600" y="1524000"/>
            <a:ext cx="7315200" cy="41148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5867400"/>
            <a:ext cx="5486400" cy="48006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11580813"/>
            <a:ext cx="2971800" cy="6111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11580813"/>
            <a:ext cx="2971800" cy="611187"/>
          </a:xfrm>
          <a:prstGeom prst="rect">
            <a:avLst/>
          </a:prstGeom>
        </p:spPr>
        <p:txBody>
          <a:bodyPr vert="horz" lIns="91440" tIns="45720" rIns="91440" bIns="45720" rtlCol="0" anchor="b"/>
          <a:lstStyle>
            <a:lvl1pPr algn="r">
              <a:defRPr sz="1200"/>
            </a:lvl1pPr>
          </a:lstStyle>
          <a:p>
            <a:fld id="{8C5C6BA3-D93D-421C-B302-B81CBC87CF70}" type="slidenum">
              <a:t>‹#›</a:t>
            </a:fld>
            <a:endParaRPr lang="en-GB"/>
          </a:p>
        </p:txBody>
      </p:sp>
    </p:spTree>
    <p:extLst>
      <p:ext uri="{BB962C8B-B14F-4D97-AF65-F5344CB8AC3E}">
        <p14:creationId xmlns:p14="http://schemas.microsoft.com/office/powerpoint/2010/main" val="8681213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Open by framing inclusion as a whole-school strategy rather than a bolt-on intervention. Emphasise the governing body focus: clarity of intent, consistency of implementation, and evidence of impact.</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Spend around one minute here. Make clear that the strategy protects ambition while removing barriers. Governors should hear that inclusion is not about excusing underperformance but enabling students to meet high expectations.</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this slide to show the model as one system. Do not present the pillars as five separate initiatives; explain the dependencies between them and how governors can test coherence.</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Aim for around one minute. Point out the distinction between scaffolding and simplification. Mention RCP as the implementation control and the Snapshot Action Team as the early identification mechanism.</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that belonging is not soft; it is linked to behaviour, attendance and readiness to learn. Governors may want to ask what the trend data shows by vulnerable group.</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Spend 45–60 seconds. Stress that enrichment is part of inclusion because it builds belonging, cultural capital, wider confidence and aspiration. The governor angle is participation data by group.</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likely the most operational slide. Point out that targeted support supplements high-quality teaching; it is time-limited, evaluated and designed to avoid unnecessary curriculum withdrawal.</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Spend around one minute. Draw attention to student voice, staff voice and parent engagement as mechanisms for checking whether the culture is experienced as intended.</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the key governance slide. Governors do not need to manage the strategy; they need assurance around implementation, consistency and impact. Explain the importance of triangulation rather than relying on a single dataset.</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Conclude in under a minute. Invite questions around implementation, evidence and governor monitoring. Reinforce that the strategy is ambitious, practical and measurable.</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MASTER">
    <p:bg>
      <p:bgPr>
        <a:solidFill>
          <a:srgbClr val="F7FAFC"/>
        </a:solidFill>
        <a:effectLst/>
      </p:bgPr>
    </p:bg>
    <p:spTree>
      <p:nvGrpSpPr>
        <p:cNvPr id="1" name=""/>
        <p:cNvGrpSpPr/>
        <p:nvPr/>
      </p:nvGrpSpPr>
      <p:grpSpPr>
        <a:xfrm>
          <a:off x="0" y="0"/>
          <a:ext cx="0" cy="0"/>
          <a:chOff x="0" y="0"/>
          <a:chExt cx="0" cy="0"/>
        </a:xfrm>
      </p:grpSpPr>
      <p:sp>
        <p:nvSpPr>
          <p:cNvPr id="2" name="Shape 0"/>
          <p:cNvSpPr/>
          <p:nvPr/>
        </p:nvSpPr>
        <p:spPr>
          <a:xfrm>
            <a:off x="502920" y="6510528"/>
            <a:ext cx="11155680" cy="0"/>
          </a:xfrm>
          <a:prstGeom prst="line">
            <a:avLst/>
          </a:prstGeom>
          <a:noFill/>
          <a:ln w="12700">
            <a:solidFill>
              <a:srgbClr val="D8E3EA"/>
            </a:solidFill>
            <a:prstDash val="solid"/>
          </a:ln>
        </p:spPr>
      </p:sp>
      <p:sp>
        <p:nvSpPr>
          <p:cNvPr id="25" name="Slide Number Placeholder 0"/>
          <p:cNvSpPr>
            <a:spLocks noGrp="1"/>
          </p:cNvSpPr>
          <p:nvPr>
            <p:ph type="sldNum" sz="quarter" idx="4294967295"/>
          </p:nvPr>
        </p:nvSpPr>
        <p:spPr>
          <a:xfrm>
            <a:off x="11384280" y="6547104"/>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5F6B7A"/>
                </a:solidFill>
                <a:latin typeface="Aptos"/>
                <a:ea typeface="Aptos"/>
                <a:cs typeface="Aptos"/>
              </a:defRPr>
            </a:lvl1pPr>
          </a:lstStyle>
          <a:p>
            <a:pPr algn="l"/>
            <a:fld id="{F7021451-1387-4CA6-816F-3879F97B5CBC}" type="slidenum">
              <a:rPr lang="en-US" b="0"/>
              <a:t>‹#›</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384280" y="6547104"/>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5F6B7A"/>
                </a:solidFill>
                <a:latin typeface="Aptos"/>
                <a:ea typeface="Aptos"/>
                <a:cs typeface="Aptos"/>
              </a:defRPr>
            </a:lvl1pPr>
          </a:lstStyle>
          <a:p>
            <a:pPr algn="l"/>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7324D"/>
        </a:solidFill>
        <a:effectLst/>
      </p:bgPr>
    </p:bg>
    <p:spTree>
      <p:nvGrpSpPr>
        <p:cNvPr id="1" name=""/>
        <p:cNvGrpSpPr/>
        <p:nvPr/>
      </p:nvGrpSpPr>
      <p:grpSpPr>
        <a:xfrm>
          <a:off x="0" y="0"/>
          <a:ext cx="0" cy="0"/>
          <a:chOff x="0" y="0"/>
          <a:chExt cx="0" cy="0"/>
        </a:xfrm>
      </p:grpSpPr>
      <p:sp>
        <p:nvSpPr>
          <p:cNvPr id="2" name="Shape 0"/>
          <p:cNvSpPr/>
          <p:nvPr/>
        </p:nvSpPr>
        <p:spPr>
          <a:xfrm>
            <a:off x="8321040" y="182880"/>
            <a:ext cx="3566160" cy="3566160"/>
          </a:xfrm>
          <a:prstGeom prst="arc">
            <a:avLst/>
          </a:prstGeom>
          <a:solidFill>
            <a:srgbClr val="2A9D8F">
              <a:alpha val="80000"/>
            </a:srgbClr>
          </a:solidFill>
          <a:ln w="12700">
            <a:solidFill>
              <a:srgbClr val="2A9D8F">
                <a:alpha val="0"/>
              </a:srgbClr>
            </a:solidFill>
            <a:prstDash val="solid"/>
          </a:ln>
        </p:spPr>
      </p:sp>
      <p:sp>
        <p:nvSpPr>
          <p:cNvPr id="3" name="Shape 1"/>
          <p:cNvSpPr/>
          <p:nvPr/>
        </p:nvSpPr>
        <p:spPr>
          <a:xfrm>
            <a:off x="10287000" y="4892040"/>
            <a:ext cx="1097280" cy="1097280"/>
          </a:xfrm>
          <a:prstGeom prst="arc">
            <a:avLst/>
          </a:prstGeom>
          <a:solidFill>
            <a:srgbClr val="F2C94C">
              <a:alpha val="85000"/>
            </a:srgbClr>
          </a:solidFill>
          <a:ln w="12700">
            <a:solidFill>
              <a:srgbClr val="F2C94C">
                <a:alpha val="0"/>
              </a:srgbClr>
            </a:solidFill>
            <a:prstDash val="solid"/>
          </a:ln>
        </p:spPr>
      </p:sp>
      <p:sp>
        <p:nvSpPr>
          <p:cNvPr id="4" name="Text 2"/>
          <p:cNvSpPr/>
          <p:nvPr/>
        </p:nvSpPr>
        <p:spPr>
          <a:xfrm>
            <a:off x="777240" y="1143000"/>
            <a:ext cx="6766560" cy="676656"/>
          </a:xfrm>
          <a:prstGeom prst="rect">
            <a:avLst/>
          </a:prstGeom>
          <a:noFill/>
          <a:ln/>
        </p:spPr>
        <p:txBody>
          <a:bodyPr wrap="square" lIns="0" tIns="0" rIns="0" bIns="0" rtlCol="0" anchor="ctr"/>
          <a:lstStyle/>
          <a:p>
            <a:pPr marL="0" indent="0">
              <a:buNone/>
            </a:pPr>
            <a:r>
              <a:rPr lang="en-US" sz="4200" b="1" dirty="0">
                <a:solidFill>
                  <a:srgbClr val="FFFFFF"/>
                </a:solidFill>
                <a:latin typeface="Aptos Display" pitchFamily="34" charset="0"/>
                <a:ea typeface="Aptos Display" pitchFamily="34" charset="-122"/>
                <a:cs typeface="Aptos Display" pitchFamily="34" charset="-120"/>
              </a:rPr>
              <a:t>Inclusion Strategy</a:t>
            </a:r>
            <a:endParaRPr lang="en-US" sz="4200" dirty="0"/>
          </a:p>
        </p:txBody>
      </p:sp>
      <p:sp>
        <p:nvSpPr>
          <p:cNvPr id="5" name="Text 3"/>
          <p:cNvSpPr/>
          <p:nvPr/>
        </p:nvSpPr>
        <p:spPr>
          <a:xfrm>
            <a:off x="822960" y="1938528"/>
            <a:ext cx="5303520" cy="320040"/>
          </a:xfrm>
          <a:prstGeom prst="rect">
            <a:avLst/>
          </a:prstGeom>
          <a:noFill/>
          <a:ln/>
        </p:spPr>
        <p:txBody>
          <a:bodyPr wrap="square" lIns="0" tIns="0" rIns="0" bIns="0" rtlCol="0" anchor="ctr"/>
          <a:lstStyle/>
          <a:p>
            <a:pPr marL="0" indent="0">
              <a:buNone/>
            </a:pPr>
            <a:r>
              <a:rPr lang="en-US" dirty="0">
                <a:solidFill>
                  <a:srgbClr val="D8E6EF"/>
                </a:solidFill>
              </a:rPr>
              <a:t>Governor's</a:t>
            </a:r>
            <a:r>
              <a:rPr lang="en-US" sz="1800">
                <a:solidFill>
                  <a:srgbClr val="D8E6EF"/>
                </a:solidFill>
              </a:rPr>
              <a:t> briefing </a:t>
            </a:r>
            <a:endParaRPr lang="en-US" sz="1800"/>
          </a:p>
        </p:txBody>
      </p:sp>
      <p:sp>
        <p:nvSpPr>
          <p:cNvPr id="6" name="Text 4"/>
          <p:cNvSpPr/>
          <p:nvPr/>
        </p:nvSpPr>
        <p:spPr>
          <a:xfrm>
            <a:off x="822960" y="4069080"/>
            <a:ext cx="6903720" cy="822960"/>
          </a:xfrm>
          <a:prstGeom prst="rect">
            <a:avLst/>
          </a:prstGeom>
          <a:noFill/>
          <a:ln/>
        </p:spPr>
        <p:txBody>
          <a:bodyPr wrap="square" lIns="0" tIns="0" rIns="0" bIns="0" rtlCol="0" anchor="ctr">
            <a:normAutofit/>
          </a:bodyPr>
          <a:lstStyle/>
          <a:p>
            <a:pPr marL="0" indent="0">
              <a:buNone/>
            </a:pPr>
            <a:r>
              <a:rPr lang="en-US" sz="2700" b="1" dirty="0">
                <a:solidFill>
                  <a:srgbClr val="FFFFFF"/>
                </a:solidFill>
              </a:rPr>
              <a:t>Every student will achieve, belong and thrive — no exceptions.</a:t>
            </a:r>
            <a:endParaRPr lang="en-US" sz="2700" dirty="0"/>
          </a:p>
        </p:txBody>
      </p:sp>
      <p:sp>
        <p:nvSpPr>
          <p:cNvPr id="7" name="Text 5"/>
          <p:cNvSpPr/>
          <p:nvPr/>
        </p:nvSpPr>
        <p:spPr>
          <a:xfrm>
            <a:off x="859536" y="5047488"/>
            <a:ext cx="5760720" cy="320040"/>
          </a:xfrm>
          <a:prstGeom prst="rect">
            <a:avLst/>
          </a:prstGeom>
          <a:noFill/>
          <a:ln/>
        </p:spPr>
        <p:txBody>
          <a:bodyPr wrap="square" lIns="0" tIns="0" rIns="0" bIns="0" rtlCol="0" anchor="ctr"/>
          <a:lstStyle/>
          <a:p>
            <a:pPr marL="0" indent="0">
              <a:buNone/>
            </a:pPr>
            <a:r>
              <a:rPr lang="en-US" sz="1400" dirty="0">
                <a:solidFill>
                  <a:srgbClr val="C7D7E2"/>
                </a:solidFill>
              </a:rPr>
              <a:t>A whole-school culture: classrooms, relationships and daily student experience.</a:t>
            </a:r>
            <a:endParaRPr lang="en-US" sz="1400" dirty="0"/>
          </a:p>
        </p:txBody>
      </p:sp>
      <p:sp>
        <p:nvSpPr>
          <p:cNvPr id="25" name="Slide Number Placeholder 0"/>
          <p:cNvSpPr>
            <a:spLocks noGrp="1"/>
          </p:cNvSpPr>
          <p:nvPr>
            <p:ph type="sldNum" sz="quarter" idx="4294967295"/>
          </p:nvPr>
        </p:nvSpPr>
        <p:spPr>
          <a:xfrm>
            <a:off x="11384280" y="6547104"/>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5F6B7A"/>
                </a:solidFill>
                <a:latin typeface="Aptos"/>
                <a:ea typeface="Aptos"/>
                <a:cs typeface="Aptos"/>
              </a:defRPr>
            </a:lvl1pPr>
          </a:lstStyle>
          <a:p>
            <a:pPr algn="l"/>
            <a:fld id="{F7021451-1387-4CA6-816F-3879F97B5CBC}" type="slidenum">
              <a:rPr lang="en-US" b="0"/>
              <a:t>1</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685800" y="393192"/>
            <a:ext cx="4389120" cy="219456"/>
          </a:xfrm>
          <a:prstGeom prst="rect">
            <a:avLst/>
          </a:prstGeom>
          <a:noFill/>
          <a:ln/>
        </p:spPr>
        <p:txBody>
          <a:bodyPr wrap="square" lIns="0" tIns="0" rIns="0" bIns="0" rtlCol="0" anchor="ctr"/>
          <a:lstStyle/>
          <a:p>
            <a:pPr marL="0" indent="0">
              <a:buNone/>
            </a:pPr>
            <a:r>
              <a:rPr lang="en-US" sz="850" b="1" dirty="0">
                <a:solidFill>
                  <a:srgbClr val="2A9D8F"/>
                </a:solidFill>
                <a:latin typeface="Aptos" pitchFamily="34" charset="0"/>
                <a:ea typeface="Aptos" pitchFamily="34" charset="-122"/>
                <a:cs typeface="Aptos" pitchFamily="34" charset="-120"/>
              </a:rPr>
              <a:t>STRATEGIC INTENT</a:t>
            </a:r>
            <a:endParaRPr lang="en-US" sz="850" dirty="0"/>
          </a:p>
        </p:txBody>
      </p:sp>
      <p:sp>
        <p:nvSpPr>
          <p:cNvPr id="3" name="Text 1"/>
          <p:cNvSpPr/>
          <p:nvPr/>
        </p:nvSpPr>
        <p:spPr>
          <a:xfrm>
            <a:off x="685800" y="658368"/>
            <a:ext cx="10789920" cy="457200"/>
          </a:xfrm>
          <a:prstGeom prst="rect">
            <a:avLst/>
          </a:prstGeom>
          <a:noFill/>
          <a:ln/>
        </p:spPr>
        <p:txBody>
          <a:bodyPr wrap="square" lIns="0" tIns="0" rIns="0" bIns="0" rtlCol="0" anchor="ctr"/>
          <a:lstStyle/>
          <a:p>
            <a:pPr marL="0" indent="0">
              <a:buNone/>
            </a:pPr>
            <a:r>
              <a:rPr lang="en-US" sz="2500" b="1" dirty="0">
                <a:solidFill>
                  <a:srgbClr val="17324D"/>
                </a:solidFill>
                <a:latin typeface="Aptos Display" pitchFamily="34" charset="0"/>
                <a:ea typeface="Aptos Display" pitchFamily="34" charset="-122"/>
                <a:cs typeface="Aptos Display" pitchFamily="34" charset="-120"/>
              </a:rPr>
              <a:t>The core proposition</a:t>
            </a:r>
            <a:endParaRPr lang="en-US" sz="2500" dirty="0"/>
          </a:p>
        </p:txBody>
      </p:sp>
      <p:sp>
        <p:nvSpPr>
          <p:cNvPr id="4" name="Text 2"/>
          <p:cNvSpPr/>
          <p:nvPr/>
        </p:nvSpPr>
        <p:spPr>
          <a:xfrm>
            <a:off x="685800" y="6519672"/>
            <a:ext cx="6217920" cy="182880"/>
          </a:xfrm>
          <a:prstGeom prst="rect">
            <a:avLst/>
          </a:prstGeom>
          <a:noFill/>
          <a:ln/>
        </p:spPr>
        <p:txBody>
          <a:bodyPr wrap="square" lIns="0" tIns="0" rIns="0" bIns="0" rtlCol="0" anchor="ctr"/>
          <a:lstStyle/>
          <a:p>
            <a:pPr marL="0" indent="0">
              <a:buNone/>
            </a:pPr>
            <a:r>
              <a:rPr lang="en-US" sz="800" dirty="0">
                <a:solidFill>
                  <a:srgbClr val="677589"/>
                </a:solidFill>
              </a:rPr>
              <a:t>Inclusion Strategy | Governors briefing</a:t>
            </a:r>
            <a:endParaRPr lang="en-US" sz="800" dirty="0"/>
          </a:p>
        </p:txBody>
      </p:sp>
      <p:sp>
        <p:nvSpPr>
          <p:cNvPr id="5" name="Shape 3"/>
          <p:cNvSpPr/>
          <p:nvPr/>
        </p:nvSpPr>
        <p:spPr>
          <a:xfrm>
            <a:off x="777240" y="1508760"/>
            <a:ext cx="73152" cy="1005840"/>
          </a:xfrm>
          <a:prstGeom prst="rect">
            <a:avLst/>
          </a:prstGeom>
          <a:solidFill>
            <a:srgbClr val="17324D"/>
          </a:solidFill>
          <a:ln w="12700">
            <a:solidFill>
              <a:srgbClr val="17324D">
                <a:alpha val="0"/>
              </a:srgbClr>
            </a:solidFill>
            <a:prstDash val="solid"/>
          </a:ln>
        </p:spPr>
      </p:sp>
      <p:sp>
        <p:nvSpPr>
          <p:cNvPr id="6" name="Text 4"/>
          <p:cNvSpPr/>
          <p:nvPr/>
        </p:nvSpPr>
        <p:spPr>
          <a:xfrm>
            <a:off x="1005840" y="1508760"/>
            <a:ext cx="5760720" cy="1005840"/>
          </a:xfrm>
          <a:prstGeom prst="rect">
            <a:avLst/>
          </a:prstGeom>
          <a:noFill/>
          <a:ln/>
        </p:spPr>
        <p:txBody>
          <a:bodyPr wrap="square" lIns="0" tIns="0" rIns="0" bIns="0" rtlCol="0" anchor="ctr">
            <a:normAutofit/>
          </a:bodyPr>
          <a:lstStyle/>
          <a:p>
            <a:pPr marL="0" indent="0">
              <a:buNone/>
            </a:pPr>
            <a:r>
              <a:rPr lang="en-US" sz="2000" i="1" dirty="0">
                <a:solidFill>
                  <a:srgbClr val="17324D"/>
                </a:solidFill>
              </a:rPr>
              <a:t>Inclusion is access to ambitious learning, strong belonging and precise support — not lowered expectations.</a:t>
            </a:r>
            <a:endParaRPr lang="en-US" sz="2000" dirty="0"/>
          </a:p>
        </p:txBody>
      </p:sp>
      <p:sp>
        <p:nvSpPr>
          <p:cNvPr id="7" name="Text 5"/>
          <p:cNvSpPr/>
          <p:nvPr/>
        </p:nvSpPr>
        <p:spPr>
          <a:xfrm>
            <a:off x="868680" y="2788920"/>
            <a:ext cx="5303520" cy="292608"/>
          </a:xfrm>
          <a:prstGeom prst="rect">
            <a:avLst/>
          </a:prstGeom>
          <a:noFill/>
          <a:ln/>
        </p:spPr>
        <p:txBody>
          <a:bodyPr wrap="square" lIns="0" tIns="0" rIns="0" bIns="0" rtlCol="0" anchor="ctr"/>
          <a:lstStyle/>
          <a:p>
            <a:pPr marL="0" indent="0">
              <a:buNone/>
            </a:pPr>
            <a:r>
              <a:rPr lang="en-US" sz="1700" b="1" dirty="0">
                <a:solidFill>
                  <a:srgbClr val="1F2937"/>
                </a:solidFill>
              </a:rPr>
              <a:t>The strategy brings together three outcomes for every student:</a:t>
            </a:r>
            <a:endParaRPr lang="en-US" sz="1700" dirty="0"/>
          </a:p>
        </p:txBody>
      </p:sp>
      <p:sp>
        <p:nvSpPr>
          <p:cNvPr id="8" name="Text 6"/>
          <p:cNvSpPr/>
          <p:nvPr/>
        </p:nvSpPr>
        <p:spPr>
          <a:xfrm>
            <a:off x="868680" y="3337560"/>
            <a:ext cx="1508760" cy="384048"/>
          </a:xfrm>
          <a:prstGeom prst="roundRect">
            <a:avLst/>
          </a:prstGeom>
          <a:solidFill>
            <a:srgbClr val="2A6F97"/>
          </a:solidFill>
          <a:ln>
            <a:solidFill>
              <a:srgbClr val="2A6F97">
                <a:alpha val="0"/>
              </a:srgbClr>
            </a:solidFill>
          </a:ln>
        </p:spPr>
        <p:txBody>
          <a:bodyPr wrap="square" lIns="254" tIns="254" rIns="254" bIns="254" rtlCol="0" anchor="ctr"/>
          <a:lstStyle/>
          <a:p>
            <a:pPr marL="0" indent="0" algn="ctr">
              <a:buNone/>
            </a:pPr>
            <a:r>
              <a:rPr lang="en-US" sz="900" b="1" dirty="0">
                <a:solidFill>
                  <a:srgbClr val="FFFFFF"/>
                </a:solidFill>
              </a:rPr>
              <a:t>ACHIEVE</a:t>
            </a:r>
            <a:endParaRPr lang="en-US" sz="900" dirty="0"/>
          </a:p>
        </p:txBody>
      </p:sp>
      <p:sp>
        <p:nvSpPr>
          <p:cNvPr id="9" name="Text 7"/>
          <p:cNvSpPr/>
          <p:nvPr/>
        </p:nvSpPr>
        <p:spPr>
          <a:xfrm>
            <a:off x="2624328" y="3337560"/>
            <a:ext cx="1508760" cy="384048"/>
          </a:xfrm>
          <a:prstGeom prst="roundRect">
            <a:avLst/>
          </a:prstGeom>
          <a:solidFill>
            <a:srgbClr val="2A9D8F"/>
          </a:solidFill>
          <a:ln>
            <a:solidFill>
              <a:srgbClr val="2A9D8F">
                <a:alpha val="0"/>
              </a:srgbClr>
            </a:solidFill>
          </a:ln>
        </p:spPr>
        <p:txBody>
          <a:bodyPr wrap="square" lIns="254" tIns="254" rIns="254" bIns="254" rtlCol="0" anchor="ctr"/>
          <a:lstStyle/>
          <a:p>
            <a:pPr marL="0" indent="0" algn="ctr">
              <a:buNone/>
            </a:pPr>
            <a:r>
              <a:rPr lang="en-US" sz="900" b="1" dirty="0">
                <a:solidFill>
                  <a:srgbClr val="FFFFFF"/>
                </a:solidFill>
              </a:rPr>
              <a:t>BELONG</a:t>
            </a:r>
            <a:endParaRPr lang="en-US" sz="900" dirty="0"/>
          </a:p>
        </p:txBody>
      </p:sp>
      <p:sp>
        <p:nvSpPr>
          <p:cNvPr id="10" name="Text 8"/>
          <p:cNvSpPr/>
          <p:nvPr/>
        </p:nvSpPr>
        <p:spPr>
          <a:xfrm>
            <a:off x="4379976" y="3337560"/>
            <a:ext cx="1508760" cy="384048"/>
          </a:xfrm>
          <a:prstGeom prst="roundRect">
            <a:avLst/>
          </a:prstGeom>
          <a:solidFill>
            <a:srgbClr val="6A994E"/>
          </a:solidFill>
          <a:ln>
            <a:solidFill>
              <a:srgbClr val="6A994E">
                <a:alpha val="0"/>
              </a:srgbClr>
            </a:solidFill>
          </a:ln>
        </p:spPr>
        <p:txBody>
          <a:bodyPr wrap="square" lIns="254" tIns="254" rIns="254" bIns="254" rtlCol="0" anchor="ctr"/>
          <a:lstStyle/>
          <a:p>
            <a:pPr marL="0" indent="0" algn="ctr">
              <a:buNone/>
            </a:pPr>
            <a:r>
              <a:rPr lang="en-US" sz="900" b="1" dirty="0">
                <a:solidFill>
                  <a:srgbClr val="FFFFFF"/>
                </a:solidFill>
              </a:rPr>
              <a:t>THRIVE</a:t>
            </a:r>
            <a:endParaRPr lang="en-US" sz="900" dirty="0"/>
          </a:p>
        </p:txBody>
      </p:sp>
      <p:sp>
        <p:nvSpPr>
          <p:cNvPr id="11" name="Text 9"/>
          <p:cNvSpPr/>
          <p:nvPr/>
        </p:nvSpPr>
        <p:spPr>
          <a:xfrm>
            <a:off x="896112" y="4069080"/>
            <a:ext cx="5623560" cy="1417320"/>
          </a:xfrm>
          <a:prstGeom prst="rect">
            <a:avLst/>
          </a:prstGeom>
          <a:noFill/>
          <a:ln/>
        </p:spPr>
        <p:txBody>
          <a:bodyPr wrap="square" lIns="254" tIns="254" rIns="254" bIns="254" rtlCol="0" anchor="ctr">
            <a:normAutofit/>
          </a:bodyPr>
          <a:lstStyle/>
          <a:p>
            <a:r>
              <a:rPr lang="en-US" sz="1450" dirty="0">
                <a:solidFill>
                  <a:srgbClr val="1F2937"/>
                </a:solidFill>
              </a:rPr>
              <a:t>All students, including disadvantaged, SEND and most vulnerable learners, access the same ambitious curriculum.</a:t>
            </a:r>
            <a:endParaRPr lang="en-US" sz="1450" dirty="0"/>
          </a:p>
          <a:p>
            <a:r>
              <a:rPr lang="en-US" sz="1450" dirty="0">
                <a:solidFill>
                  <a:srgbClr val="1F2937"/>
                </a:solidFill>
              </a:rPr>
              <a:t>Support is delivered through scaffolding, adaptive teaching and targeted interventions.</a:t>
            </a:r>
            <a:endParaRPr lang="en-US" sz="1450" dirty="0"/>
          </a:p>
          <a:p>
            <a:r>
              <a:rPr lang="en-US" sz="1450" dirty="0">
                <a:solidFill>
                  <a:srgbClr val="1F2937"/>
                </a:solidFill>
              </a:rPr>
              <a:t>Impact is reviewed through data, student/parent voice and outcomes for key groups.</a:t>
            </a:r>
            <a:endParaRPr lang="en-US" sz="1450" dirty="0"/>
          </a:p>
        </p:txBody>
      </p:sp>
      <p:sp>
        <p:nvSpPr>
          <p:cNvPr id="12" name="Text 10"/>
          <p:cNvSpPr/>
          <p:nvPr/>
        </p:nvSpPr>
        <p:spPr>
          <a:xfrm>
            <a:off x="7315200" y="1645920"/>
            <a:ext cx="1417320" cy="914400"/>
          </a:xfrm>
          <a:prstGeom prst="chevron">
            <a:avLst/>
          </a:prstGeom>
          <a:solidFill>
            <a:srgbClr val="2A6F97"/>
          </a:solidFill>
          <a:ln>
            <a:solidFill>
              <a:srgbClr val="2A6F97">
                <a:alpha val="0"/>
              </a:srgbClr>
            </a:solidFill>
          </a:ln>
        </p:spPr>
        <p:txBody>
          <a:bodyPr wrap="square" lIns="762" tIns="762" rIns="762" bIns="762" rtlCol="0" anchor="ctr">
            <a:normAutofit/>
          </a:bodyPr>
          <a:lstStyle/>
          <a:p>
            <a:pPr marL="0" indent="0" algn="ctr">
              <a:buNone/>
            </a:pPr>
            <a:r>
              <a:rPr lang="en-US" sz="850" b="1" dirty="0">
                <a:solidFill>
                  <a:srgbClr val="FFFFFF"/>
                </a:solidFill>
              </a:rPr>
              <a:t>High-quality</a:t>
            </a:r>
            <a:endParaRPr lang="en-US" sz="850" dirty="0"/>
          </a:p>
          <a:p>
            <a:pPr marL="0" indent="0" algn="ctr">
              <a:buNone/>
            </a:pPr>
            <a:r>
              <a:rPr lang="en-US" sz="850" b="1" dirty="0">
                <a:solidFill>
                  <a:srgbClr val="FFFFFF"/>
                </a:solidFill>
              </a:rPr>
              <a:t>teaching</a:t>
            </a:r>
            <a:endParaRPr lang="en-US" sz="850" dirty="0"/>
          </a:p>
        </p:txBody>
      </p:sp>
      <p:sp>
        <p:nvSpPr>
          <p:cNvPr id="13" name="Text 11"/>
          <p:cNvSpPr/>
          <p:nvPr/>
        </p:nvSpPr>
        <p:spPr>
          <a:xfrm>
            <a:off x="8869680" y="1645920"/>
            <a:ext cx="1417320" cy="914400"/>
          </a:xfrm>
          <a:prstGeom prst="chevron">
            <a:avLst/>
          </a:prstGeom>
          <a:solidFill>
            <a:srgbClr val="2A9D8F"/>
          </a:solidFill>
          <a:ln>
            <a:solidFill>
              <a:srgbClr val="2A9D8F">
                <a:alpha val="0"/>
              </a:srgbClr>
            </a:solidFill>
          </a:ln>
        </p:spPr>
        <p:txBody>
          <a:bodyPr wrap="square" lIns="762" tIns="762" rIns="762" bIns="762" rtlCol="0" anchor="ctr"/>
          <a:lstStyle/>
          <a:p>
            <a:pPr marL="0" indent="0" algn="ctr">
              <a:buNone/>
            </a:pPr>
            <a:r>
              <a:rPr lang="en-US" sz="850" b="1" dirty="0">
                <a:solidFill>
                  <a:srgbClr val="FFFFFF"/>
                </a:solidFill>
              </a:rPr>
              <a:t>Belonging</a:t>
            </a:r>
            <a:endParaRPr lang="en-US" sz="850" dirty="0"/>
          </a:p>
        </p:txBody>
      </p:sp>
      <p:sp>
        <p:nvSpPr>
          <p:cNvPr id="14" name="Text 12"/>
          <p:cNvSpPr/>
          <p:nvPr/>
        </p:nvSpPr>
        <p:spPr>
          <a:xfrm>
            <a:off x="10424160" y="1645920"/>
            <a:ext cx="1417320" cy="914400"/>
          </a:xfrm>
          <a:prstGeom prst="chevron">
            <a:avLst/>
          </a:prstGeom>
          <a:solidFill>
            <a:srgbClr val="6A994E"/>
          </a:solidFill>
          <a:ln>
            <a:solidFill>
              <a:srgbClr val="6A994E">
                <a:alpha val="0"/>
              </a:srgbClr>
            </a:solidFill>
          </a:ln>
        </p:spPr>
        <p:txBody>
          <a:bodyPr wrap="square" lIns="762" tIns="762" rIns="762" bIns="762" rtlCol="0" anchor="ctr">
            <a:normAutofit/>
          </a:bodyPr>
          <a:lstStyle/>
          <a:p>
            <a:pPr marL="0" indent="0" algn="ctr">
              <a:buNone/>
            </a:pPr>
            <a:r>
              <a:rPr lang="en-US" sz="850" b="1" dirty="0">
                <a:solidFill>
                  <a:srgbClr val="FFFFFF"/>
                </a:solidFill>
              </a:rPr>
              <a:t>Targeted</a:t>
            </a:r>
            <a:endParaRPr lang="en-US" sz="850" dirty="0"/>
          </a:p>
          <a:p>
            <a:pPr marL="0" indent="0" algn="ctr">
              <a:buNone/>
            </a:pPr>
            <a:r>
              <a:rPr lang="en-US" sz="850" b="1" dirty="0">
                <a:solidFill>
                  <a:srgbClr val="FFFFFF"/>
                </a:solidFill>
              </a:rPr>
              <a:t>support</a:t>
            </a:r>
            <a:endParaRPr lang="en-US" sz="850" dirty="0"/>
          </a:p>
        </p:txBody>
      </p:sp>
      <p:sp>
        <p:nvSpPr>
          <p:cNvPr id="15" name="Text 13"/>
          <p:cNvSpPr/>
          <p:nvPr/>
        </p:nvSpPr>
        <p:spPr>
          <a:xfrm>
            <a:off x="7360920" y="3429000"/>
            <a:ext cx="4206240" cy="329184"/>
          </a:xfrm>
          <a:prstGeom prst="rect">
            <a:avLst/>
          </a:prstGeom>
          <a:noFill/>
          <a:ln/>
        </p:spPr>
        <p:txBody>
          <a:bodyPr wrap="square" lIns="0" tIns="0" rIns="0" bIns="0" rtlCol="0" anchor="ctr"/>
          <a:lstStyle/>
          <a:p>
            <a:pPr marL="0" indent="0" algn="ctr">
              <a:buNone/>
            </a:pPr>
            <a:r>
              <a:rPr lang="en-US" sz="1900" b="1" dirty="0">
                <a:solidFill>
                  <a:srgbClr val="17324D"/>
                </a:solidFill>
              </a:rPr>
              <a:t>Inclusive environment</a:t>
            </a:r>
            <a:endParaRPr lang="en-US" sz="1900" dirty="0"/>
          </a:p>
        </p:txBody>
      </p:sp>
      <p:sp>
        <p:nvSpPr>
          <p:cNvPr id="16" name="Text 14"/>
          <p:cNvSpPr/>
          <p:nvPr/>
        </p:nvSpPr>
        <p:spPr>
          <a:xfrm>
            <a:off x="7406640" y="3959352"/>
            <a:ext cx="4069080" cy="1005840"/>
          </a:xfrm>
          <a:prstGeom prst="rect">
            <a:avLst/>
          </a:prstGeom>
          <a:noFill/>
          <a:ln/>
        </p:spPr>
        <p:txBody>
          <a:bodyPr wrap="square" lIns="0" tIns="0" rIns="0" bIns="0" rtlCol="0" anchor="ctr">
            <a:normAutofit/>
          </a:bodyPr>
          <a:lstStyle/>
          <a:p>
            <a:pPr marL="0" indent="0" algn="ctr">
              <a:buNone/>
            </a:pPr>
            <a:r>
              <a:rPr lang="en-US" sz="1350" dirty="0">
                <a:solidFill>
                  <a:srgbClr val="4B5563"/>
                </a:solidFill>
              </a:rPr>
              <a:t>The environment makes the model visible every day: routines, language, spaces, student voice and relationships.</a:t>
            </a:r>
            <a:endParaRPr lang="en-US" sz="1350" dirty="0"/>
          </a:p>
        </p:txBody>
      </p:sp>
      <p:sp>
        <p:nvSpPr>
          <p:cNvPr id="25" name="Slide Number Placeholder 0"/>
          <p:cNvSpPr>
            <a:spLocks noGrp="1"/>
          </p:cNvSpPr>
          <p:nvPr>
            <p:ph type="sldNum" sz="quarter" idx="4294967295"/>
          </p:nvPr>
        </p:nvSpPr>
        <p:spPr>
          <a:xfrm>
            <a:off x="11384280" y="6547104"/>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5F6B7A"/>
                </a:solidFill>
                <a:latin typeface="Aptos"/>
                <a:ea typeface="Aptos"/>
                <a:cs typeface="Aptos"/>
              </a:defRPr>
            </a:lvl1pPr>
          </a:lstStyle>
          <a:p>
            <a:pPr algn="l"/>
            <a:fld id="{F7021451-1387-4CA6-816F-3879F97B5CBC}" type="slidenum">
              <a:rPr lang="en-US" b="0"/>
              <a:t>2</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685800" y="393192"/>
            <a:ext cx="4389120" cy="219456"/>
          </a:xfrm>
          <a:prstGeom prst="rect">
            <a:avLst/>
          </a:prstGeom>
          <a:noFill/>
          <a:ln/>
        </p:spPr>
        <p:txBody>
          <a:bodyPr wrap="square" lIns="0" tIns="0" rIns="0" bIns="0" rtlCol="0" anchor="ctr"/>
          <a:lstStyle/>
          <a:p>
            <a:pPr marL="0" indent="0">
              <a:buNone/>
            </a:pPr>
            <a:r>
              <a:rPr lang="en-US" sz="850" b="1" dirty="0">
                <a:solidFill>
                  <a:srgbClr val="2A9D8F"/>
                </a:solidFill>
                <a:latin typeface="Aptos" pitchFamily="34" charset="0"/>
                <a:ea typeface="Aptos" pitchFamily="34" charset="-122"/>
                <a:cs typeface="Aptos" pitchFamily="34" charset="-120"/>
              </a:rPr>
              <a:t>STRATEGY ARCHITECTURE</a:t>
            </a:r>
            <a:endParaRPr lang="en-US" sz="850" dirty="0"/>
          </a:p>
        </p:txBody>
      </p:sp>
      <p:sp>
        <p:nvSpPr>
          <p:cNvPr id="3" name="Text 1"/>
          <p:cNvSpPr/>
          <p:nvPr/>
        </p:nvSpPr>
        <p:spPr>
          <a:xfrm>
            <a:off x="685800" y="658368"/>
            <a:ext cx="10789920" cy="457200"/>
          </a:xfrm>
          <a:prstGeom prst="rect">
            <a:avLst/>
          </a:prstGeom>
          <a:noFill/>
          <a:ln/>
        </p:spPr>
        <p:txBody>
          <a:bodyPr wrap="square" lIns="0" tIns="0" rIns="0" bIns="0" rtlCol="0" anchor="ctr"/>
          <a:lstStyle/>
          <a:p>
            <a:pPr marL="0" indent="0">
              <a:buNone/>
            </a:pPr>
            <a:r>
              <a:rPr lang="en-US" sz="2500" b="1" dirty="0">
                <a:solidFill>
                  <a:srgbClr val="17324D"/>
                </a:solidFill>
                <a:latin typeface="Aptos Display" pitchFamily="34" charset="0"/>
                <a:ea typeface="Aptos Display" pitchFamily="34" charset="-122"/>
                <a:cs typeface="Aptos Display" pitchFamily="34" charset="-120"/>
              </a:rPr>
              <a:t>Five connected pillars — one coherent model</a:t>
            </a:r>
            <a:endParaRPr lang="en-US" sz="2500" dirty="0"/>
          </a:p>
        </p:txBody>
      </p:sp>
      <p:sp>
        <p:nvSpPr>
          <p:cNvPr id="4" name="Text 2"/>
          <p:cNvSpPr/>
          <p:nvPr/>
        </p:nvSpPr>
        <p:spPr>
          <a:xfrm>
            <a:off x="685800" y="6519672"/>
            <a:ext cx="6217920" cy="182880"/>
          </a:xfrm>
          <a:prstGeom prst="rect">
            <a:avLst/>
          </a:prstGeom>
          <a:noFill/>
          <a:ln/>
        </p:spPr>
        <p:txBody>
          <a:bodyPr wrap="square" lIns="0" tIns="0" rIns="0" bIns="0" rtlCol="0" anchor="ctr"/>
          <a:lstStyle/>
          <a:p>
            <a:pPr marL="0" indent="0">
              <a:buNone/>
            </a:pPr>
            <a:r>
              <a:rPr lang="en-US" sz="800" dirty="0">
                <a:solidFill>
                  <a:srgbClr val="677589"/>
                </a:solidFill>
              </a:rPr>
              <a:t>Inclusion Strategy | Governors briefing</a:t>
            </a:r>
            <a:endParaRPr lang="en-US" sz="800" dirty="0"/>
          </a:p>
        </p:txBody>
      </p:sp>
      <p:sp>
        <p:nvSpPr>
          <p:cNvPr id="5" name="Shape 3"/>
          <p:cNvSpPr/>
          <p:nvPr/>
        </p:nvSpPr>
        <p:spPr>
          <a:xfrm>
            <a:off x="3796356" y="3540760"/>
            <a:ext cx="3703320" cy="960120"/>
          </a:xfrm>
          <a:prstGeom prst="roundRect">
            <a:avLst>
              <a:gd name="adj" fmla="val 7619"/>
            </a:avLst>
          </a:prstGeom>
          <a:solidFill>
            <a:srgbClr val="17324D"/>
          </a:solidFill>
          <a:ln w="12700">
            <a:solidFill>
              <a:srgbClr val="17324D">
                <a:alpha val="0"/>
              </a:srgbClr>
            </a:solidFill>
            <a:prstDash val="solid"/>
          </a:ln>
        </p:spPr>
      </p:sp>
      <p:sp>
        <p:nvSpPr>
          <p:cNvPr id="6" name="Text 4"/>
          <p:cNvSpPr/>
          <p:nvPr/>
        </p:nvSpPr>
        <p:spPr>
          <a:xfrm>
            <a:off x="3979236" y="3849768"/>
            <a:ext cx="3337560" cy="329184"/>
          </a:xfrm>
          <a:prstGeom prst="rect">
            <a:avLst/>
          </a:prstGeom>
          <a:noFill/>
          <a:ln/>
        </p:spPr>
        <p:txBody>
          <a:bodyPr wrap="square" lIns="0" tIns="0" rIns="0" bIns="0" rtlCol="0" anchor="ctr"/>
          <a:lstStyle/>
          <a:p>
            <a:pPr marL="0" indent="0" algn="ctr">
              <a:buNone/>
            </a:pPr>
            <a:r>
              <a:rPr lang="en-US" sz="2200" b="1" dirty="0">
                <a:solidFill>
                  <a:srgbClr val="FFFFFF"/>
                </a:solidFill>
              </a:rPr>
              <a:t>Achieve • Belong • Thrive</a:t>
            </a:r>
            <a:endParaRPr lang="en-US" sz="2200" dirty="0"/>
          </a:p>
        </p:txBody>
      </p:sp>
      <p:sp>
        <p:nvSpPr>
          <p:cNvPr id="7" name="Text 5"/>
          <p:cNvSpPr/>
          <p:nvPr/>
        </p:nvSpPr>
        <p:spPr>
          <a:xfrm>
            <a:off x="1468845" y="1335314"/>
            <a:ext cx="1866538" cy="1772194"/>
          </a:xfrm>
          <a:prstGeom prst="ellipse">
            <a:avLst/>
          </a:prstGeom>
          <a:solidFill>
            <a:srgbClr val="2A6F97"/>
          </a:solidFill>
          <a:ln>
            <a:solidFill>
              <a:srgbClr val="2A6F97">
                <a:alpha val="0"/>
              </a:srgbClr>
            </a:solidFill>
          </a:ln>
        </p:spPr>
        <p:txBody>
          <a:bodyPr wrap="square" lIns="762" tIns="762" rIns="762" bIns="762" rtlCol="0" anchor="ctr">
            <a:normAutofit/>
          </a:bodyPr>
          <a:lstStyle/>
          <a:p>
            <a:pPr marL="0" indent="0" algn="ctr">
              <a:buNone/>
            </a:pPr>
            <a:r>
              <a:rPr lang="en-US" sz="1200" b="1" dirty="0">
                <a:solidFill>
                  <a:srgbClr val="FFFFFF"/>
                </a:solidFill>
              </a:rPr>
              <a:t>1</a:t>
            </a:r>
            <a:endParaRPr lang="en-US" sz="1200" dirty="0"/>
          </a:p>
          <a:p>
            <a:pPr marL="0" indent="0" algn="ctr">
              <a:buNone/>
            </a:pPr>
            <a:r>
              <a:rPr lang="en-US" sz="1200" b="1" dirty="0">
                <a:solidFill>
                  <a:srgbClr val="FFFFFF"/>
                </a:solidFill>
              </a:rPr>
              <a:t>Ambitious curriculum &amp; HQT</a:t>
            </a:r>
            <a:endParaRPr lang="en-US" sz="1200" dirty="0"/>
          </a:p>
        </p:txBody>
      </p:sp>
      <p:sp>
        <p:nvSpPr>
          <p:cNvPr id="8" name="Text 6"/>
          <p:cNvSpPr/>
          <p:nvPr/>
        </p:nvSpPr>
        <p:spPr>
          <a:xfrm>
            <a:off x="4707709" y="1367972"/>
            <a:ext cx="1873794" cy="1735907"/>
          </a:xfrm>
          <a:prstGeom prst="ellipse">
            <a:avLst/>
          </a:prstGeom>
          <a:solidFill>
            <a:srgbClr val="2A9D8F"/>
          </a:solidFill>
          <a:ln>
            <a:solidFill>
              <a:srgbClr val="2A9D8F">
                <a:alpha val="0"/>
              </a:srgbClr>
            </a:solidFill>
          </a:ln>
        </p:spPr>
        <p:txBody>
          <a:bodyPr wrap="square" lIns="762" tIns="762" rIns="762" bIns="762" rtlCol="0" anchor="ctr">
            <a:normAutofit/>
          </a:bodyPr>
          <a:lstStyle/>
          <a:p>
            <a:pPr marL="0" indent="0" algn="ctr">
              <a:buNone/>
            </a:pPr>
            <a:r>
              <a:rPr lang="en-US" sz="1200" b="1" dirty="0">
                <a:solidFill>
                  <a:srgbClr val="FFFFFF"/>
                </a:solidFill>
              </a:rPr>
              <a:t>2</a:t>
            </a:r>
            <a:endParaRPr lang="en-US" sz="1200" dirty="0"/>
          </a:p>
          <a:p>
            <a:pPr marL="0" indent="0" algn="ctr">
              <a:buNone/>
            </a:pPr>
            <a:r>
              <a:rPr lang="en-US" sz="1200" b="1" dirty="0">
                <a:solidFill>
                  <a:srgbClr val="FFFFFF"/>
                </a:solidFill>
              </a:rPr>
              <a:t>Building belonging</a:t>
            </a:r>
            <a:endParaRPr lang="en-US" sz="1200"/>
          </a:p>
        </p:txBody>
      </p:sp>
      <p:sp>
        <p:nvSpPr>
          <p:cNvPr id="9" name="Text 7"/>
          <p:cNvSpPr/>
          <p:nvPr/>
        </p:nvSpPr>
        <p:spPr>
          <a:xfrm>
            <a:off x="8142514" y="1364344"/>
            <a:ext cx="1866537" cy="1786706"/>
          </a:xfrm>
          <a:prstGeom prst="ellipse">
            <a:avLst/>
          </a:prstGeom>
          <a:solidFill>
            <a:srgbClr val="6A994E"/>
          </a:solidFill>
          <a:ln>
            <a:solidFill>
              <a:srgbClr val="6A994E">
                <a:alpha val="0"/>
              </a:srgbClr>
            </a:solidFill>
          </a:ln>
        </p:spPr>
        <p:txBody>
          <a:bodyPr wrap="square" lIns="762" tIns="762" rIns="762" bIns="762" rtlCol="0" anchor="ctr">
            <a:normAutofit/>
          </a:bodyPr>
          <a:lstStyle/>
          <a:p>
            <a:pPr marL="0" indent="0" algn="ctr">
              <a:buNone/>
            </a:pPr>
            <a:r>
              <a:rPr lang="en-US" sz="1200" b="1" dirty="0">
                <a:solidFill>
                  <a:srgbClr val="FFFFFF"/>
                </a:solidFill>
              </a:rPr>
              <a:t>3</a:t>
            </a:r>
            <a:endParaRPr lang="en-US" sz="1200"/>
          </a:p>
          <a:p>
            <a:pPr marL="0" indent="0" algn="ctr">
              <a:buNone/>
            </a:pPr>
            <a:r>
              <a:rPr lang="en-US" sz="1200" b="1">
                <a:solidFill>
                  <a:srgbClr val="FFFFFF"/>
                </a:solidFill>
              </a:rPr>
              <a:t>Enrichment for all</a:t>
            </a:r>
            <a:endParaRPr lang="en-US" sz="800" b="1">
              <a:solidFill>
                <a:srgbClr val="FFFFFF"/>
              </a:solidFill>
            </a:endParaRPr>
          </a:p>
        </p:txBody>
      </p:sp>
      <p:sp>
        <p:nvSpPr>
          <p:cNvPr id="10" name="Text 8"/>
          <p:cNvSpPr/>
          <p:nvPr/>
        </p:nvSpPr>
        <p:spPr>
          <a:xfrm>
            <a:off x="1487715" y="3683726"/>
            <a:ext cx="1852022" cy="1735908"/>
          </a:xfrm>
          <a:prstGeom prst="ellipse">
            <a:avLst/>
          </a:prstGeom>
          <a:solidFill>
            <a:srgbClr val="E76F51"/>
          </a:solidFill>
          <a:ln>
            <a:solidFill>
              <a:srgbClr val="E76F51">
                <a:alpha val="0"/>
              </a:srgbClr>
            </a:solidFill>
          </a:ln>
        </p:spPr>
        <p:txBody>
          <a:bodyPr wrap="square" lIns="762" tIns="762" rIns="762" bIns="762" rtlCol="0" anchor="ctr">
            <a:normAutofit/>
          </a:bodyPr>
          <a:lstStyle/>
          <a:p>
            <a:pPr marL="0" indent="0" algn="ctr">
              <a:buNone/>
            </a:pPr>
            <a:r>
              <a:rPr lang="en-US" sz="1200" b="1" dirty="0">
                <a:solidFill>
                  <a:srgbClr val="FFFFFF"/>
                </a:solidFill>
              </a:rPr>
              <a:t>4</a:t>
            </a:r>
            <a:endParaRPr lang="en-US" sz="1200"/>
          </a:p>
          <a:p>
            <a:pPr marL="0" indent="0" algn="ctr">
              <a:buNone/>
            </a:pPr>
            <a:r>
              <a:rPr lang="en-US" sz="1200" b="1" dirty="0">
                <a:solidFill>
                  <a:srgbClr val="FFFFFF"/>
                </a:solidFill>
              </a:rPr>
              <a:t>Targeted support</a:t>
            </a:r>
            <a:endParaRPr lang="en-US" sz="1200" dirty="0"/>
          </a:p>
        </p:txBody>
      </p:sp>
      <p:sp>
        <p:nvSpPr>
          <p:cNvPr id="11" name="Text 9"/>
          <p:cNvSpPr/>
          <p:nvPr/>
        </p:nvSpPr>
        <p:spPr>
          <a:xfrm>
            <a:off x="8145418" y="3683727"/>
            <a:ext cx="1866535" cy="1735907"/>
          </a:xfrm>
          <a:prstGeom prst="ellipse">
            <a:avLst/>
          </a:prstGeom>
          <a:solidFill>
            <a:srgbClr val="7B61FF"/>
          </a:solidFill>
          <a:ln>
            <a:solidFill>
              <a:srgbClr val="7B61FF">
                <a:alpha val="0"/>
              </a:srgbClr>
            </a:solidFill>
          </a:ln>
        </p:spPr>
        <p:txBody>
          <a:bodyPr wrap="square" lIns="762" tIns="762" rIns="762" bIns="762" rtlCol="0" anchor="ctr">
            <a:normAutofit/>
          </a:bodyPr>
          <a:lstStyle/>
          <a:p>
            <a:pPr marL="0" indent="0" algn="ctr">
              <a:buNone/>
            </a:pPr>
            <a:r>
              <a:rPr lang="en-US" sz="1200" b="1" dirty="0">
                <a:solidFill>
                  <a:srgbClr val="FFFFFF"/>
                </a:solidFill>
              </a:rPr>
              <a:t>5</a:t>
            </a:r>
            <a:endParaRPr lang="en-US" sz="1200" dirty="0"/>
          </a:p>
          <a:p>
            <a:pPr marL="0" indent="0" algn="ctr">
              <a:buNone/>
            </a:pPr>
            <a:r>
              <a:rPr lang="en-US" sz="1200" b="1" dirty="0">
                <a:solidFill>
                  <a:srgbClr val="FFFFFF"/>
                </a:solidFill>
              </a:rPr>
              <a:t>Inclusive environment</a:t>
            </a:r>
            <a:endParaRPr lang="en-US" sz="1200" dirty="0"/>
          </a:p>
        </p:txBody>
      </p:sp>
      <p:sp>
        <p:nvSpPr>
          <p:cNvPr id="12" name="Text 10"/>
          <p:cNvSpPr/>
          <p:nvPr/>
        </p:nvSpPr>
        <p:spPr>
          <a:xfrm>
            <a:off x="1325880" y="5669280"/>
            <a:ext cx="9464040" cy="475488"/>
          </a:xfrm>
          <a:prstGeom prst="rect">
            <a:avLst/>
          </a:prstGeom>
          <a:noFill/>
          <a:ln/>
        </p:spPr>
        <p:txBody>
          <a:bodyPr wrap="square" lIns="0" tIns="0" rIns="0" bIns="0" rtlCol="0" anchor="ctr">
            <a:normAutofit/>
          </a:bodyPr>
          <a:lstStyle/>
          <a:p>
            <a:pPr marL="0" indent="0" algn="ctr">
              <a:buNone/>
            </a:pPr>
            <a:r>
              <a:rPr lang="en-US" sz="1550" dirty="0">
                <a:solidFill>
                  <a:srgbClr val="4B5563"/>
                </a:solidFill>
              </a:rPr>
              <a:t>The pillars reinforce each other: teaching enables access, belonging enables engagement, targeted support removes barriers, enrichment builds aspiration, and environment sustains culture.</a:t>
            </a:r>
            <a:endParaRPr lang="en-US" sz="1550" dirty="0"/>
          </a:p>
        </p:txBody>
      </p:sp>
      <p:sp>
        <p:nvSpPr>
          <p:cNvPr id="25" name="Slide Number Placeholder 0"/>
          <p:cNvSpPr>
            <a:spLocks noGrp="1"/>
          </p:cNvSpPr>
          <p:nvPr>
            <p:ph type="sldNum" sz="quarter" idx="4294967295"/>
          </p:nvPr>
        </p:nvSpPr>
        <p:spPr>
          <a:xfrm>
            <a:off x="11384280" y="6547104"/>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5F6B7A"/>
                </a:solidFill>
                <a:latin typeface="Aptos"/>
                <a:ea typeface="Aptos"/>
                <a:cs typeface="Aptos"/>
              </a:defRPr>
            </a:lvl1pPr>
          </a:lstStyle>
          <a:p>
            <a:pPr algn="l"/>
            <a:fld id="{F7021451-1387-4CA6-816F-3879F97B5CBC}" type="slidenum">
              <a:rPr lang="en-US" b="0"/>
              <a:t>3</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85800" y="393192"/>
            <a:ext cx="4389120" cy="219456"/>
          </a:xfrm>
          <a:prstGeom prst="rect">
            <a:avLst/>
          </a:prstGeom>
          <a:noFill/>
          <a:ln/>
        </p:spPr>
        <p:txBody>
          <a:bodyPr wrap="square" lIns="0" tIns="0" rIns="0" bIns="0" rtlCol="0" anchor="ctr"/>
          <a:lstStyle/>
          <a:p>
            <a:pPr marL="0" indent="0">
              <a:buNone/>
            </a:pPr>
            <a:r>
              <a:rPr lang="en-US" sz="850" b="1" dirty="0">
                <a:solidFill>
                  <a:srgbClr val="2A9D8F"/>
                </a:solidFill>
                <a:latin typeface="Aptos" pitchFamily="34" charset="0"/>
                <a:ea typeface="Aptos" pitchFamily="34" charset="-122"/>
                <a:cs typeface="Aptos" pitchFamily="34" charset="-120"/>
              </a:rPr>
              <a:t>ACCESS WITHOUT LOWERING EXPECTATIONS</a:t>
            </a:r>
            <a:endParaRPr lang="en-US" sz="850" dirty="0"/>
          </a:p>
        </p:txBody>
      </p:sp>
      <p:sp>
        <p:nvSpPr>
          <p:cNvPr id="3" name="Text 1"/>
          <p:cNvSpPr/>
          <p:nvPr/>
        </p:nvSpPr>
        <p:spPr>
          <a:xfrm>
            <a:off x="685800" y="658368"/>
            <a:ext cx="10789920" cy="457200"/>
          </a:xfrm>
          <a:prstGeom prst="rect">
            <a:avLst/>
          </a:prstGeom>
          <a:noFill/>
          <a:ln/>
        </p:spPr>
        <p:txBody>
          <a:bodyPr wrap="square" lIns="0" tIns="0" rIns="0" bIns="0" rtlCol="0" anchor="ctr"/>
          <a:lstStyle/>
          <a:p>
            <a:pPr marL="0" indent="0">
              <a:buNone/>
            </a:pPr>
            <a:r>
              <a:rPr lang="en-US" sz="2500" b="1" dirty="0">
                <a:solidFill>
                  <a:srgbClr val="17324D"/>
                </a:solidFill>
                <a:latin typeface="Aptos Display" pitchFamily="34" charset="0"/>
                <a:ea typeface="Aptos Display" pitchFamily="34" charset="-122"/>
                <a:cs typeface="Aptos Display" pitchFamily="34" charset="-120"/>
              </a:rPr>
              <a:t>Pillar 1: Ambitious curriculum with high-quality teaching</a:t>
            </a:r>
            <a:endParaRPr lang="en-US" sz="2500" dirty="0"/>
          </a:p>
        </p:txBody>
      </p:sp>
      <p:sp>
        <p:nvSpPr>
          <p:cNvPr id="4" name="Text 2"/>
          <p:cNvSpPr/>
          <p:nvPr/>
        </p:nvSpPr>
        <p:spPr>
          <a:xfrm>
            <a:off x="685800" y="6519672"/>
            <a:ext cx="6217920" cy="182880"/>
          </a:xfrm>
          <a:prstGeom prst="rect">
            <a:avLst/>
          </a:prstGeom>
          <a:noFill/>
          <a:ln/>
        </p:spPr>
        <p:txBody>
          <a:bodyPr wrap="square" lIns="0" tIns="0" rIns="0" bIns="0" rtlCol="0" anchor="ctr"/>
          <a:lstStyle/>
          <a:p>
            <a:pPr marL="0" indent="0">
              <a:buNone/>
            </a:pPr>
            <a:r>
              <a:rPr lang="en-US" sz="800" dirty="0">
                <a:solidFill>
                  <a:srgbClr val="677589"/>
                </a:solidFill>
              </a:rPr>
              <a:t>Inclusion Strategy | Governors briefing</a:t>
            </a:r>
            <a:endParaRPr lang="en-US" sz="800" dirty="0"/>
          </a:p>
        </p:txBody>
      </p:sp>
      <p:sp>
        <p:nvSpPr>
          <p:cNvPr id="5" name="Text 3"/>
          <p:cNvSpPr/>
          <p:nvPr/>
        </p:nvSpPr>
        <p:spPr>
          <a:xfrm>
            <a:off x="822960" y="1417320"/>
            <a:ext cx="2103120" cy="274320"/>
          </a:xfrm>
          <a:prstGeom prst="rect">
            <a:avLst/>
          </a:prstGeom>
          <a:noFill/>
          <a:ln/>
        </p:spPr>
        <p:txBody>
          <a:bodyPr wrap="square" lIns="0" tIns="0" rIns="0" bIns="0" rtlCol="0" anchor="ctr"/>
          <a:lstStyle/>
          <a:p>
            <a:pPr marL="0" indent="0">
              <a:buNone/>
            </a:pPr>
            <a:r>
              <a:rPr lang="en-US" sz="1500" b="1" dirty="0">
                <a:solidFill>
                  <a:srgbClr val="2A6F97"/>
                </a:solidFill>
              </a:rPr>
              <a:t>Core belief</a:t>
            </a:r>
            <a:endParaRPr lang="en-US" sz="1500" dirty="0"/>
          </a:p>
        </p:txBody>
      </p:sp>
      <p:sp>
        <p:nvSpPr>
          <p:cNvPr id="6" name="Shape 4"/>
          <p:cNvSpPr/>
          <p:nvPr/>
        </p:nvSpPr>
        <p:spPr>
          <a:xfrm>
            <a:off x="822960" y="1810512"/>
            <a:ext cx="73152" cy="804672"/>
          </a:xfrm>
          <a:prstGeom prst="rect">
            <a:avLst/>
          </a:prstGeom>
          <a:solidFill>
            <a:srgbClr val="17324D"/>
          </a:solidFill>
          <a:ln w="12700">
            <a:solidFill>
              <a:srgbClr val="17324D">
                <a:alpha val="0"/>
              </a:srgbClr>
            </a:solidFill>
            <a:prstDash val="solid"/>
          </a:ln>
        </p:spPr>
      </p:sp>
      <p:sp>
        <p:nvSpPr>
          <p:cNvPr id="7" name="Text 5"/>
          <p:cNvSpPr/>
          <p:nvPr/>
        </p:nvSpPr>
        <p:spPr>
          <a:xfrm>
            <a:off x="1051560" y="1810512"/>
            <a:ext cx="5440680" cy="804672"/>
          </a:xfrm>
          <a:prstGeom prst="rect">
            <a:avLst/>
          </a:prstGeom>
          <a:noFill/>
          <a:ln/>
        </p:spPr>
        <p:txBody>
          <a:bodyPr wrap="square" lIns="0" tIns="0" rIns="0" bIns="0" rtlCol="0" anchor="ctr">
            <a:normAutofit/>
          </a:bodyPr>
          <a:lstStyle/>
          <a:p>
            <a:pPr marL="0" indent="0">
              <a:buNone/>
            </a:pPr>
            <a:r>
              <a:rPr lang="en-US" sz="2000" i="1" dirty="0">
                <a:solidFill>
                  <a:srgbClr val="17324D"/>
                </a:solidFill>
              </a:rPr>
              <a:t>All students learn the same core content; support comes through scaffolding, modelling and responsive teaching.</a:t>
            </a:r>
            <a:endParaRPr lang="en-US" sz="2000" dirty="0"/>
          </a:p>
        </p:txBody>
      </p:sp>
      <p:sp>
        <p:nvSpPr>
          <p:cNvPr id="8" name="Text 6"/>
          <p:cNvSpPr/>
          <p:nvPr/>
        </p:nvSpPr>
        <p:spPr>
          <a:xfrm>
            <a:off x="822960" y="2971800"/>
            <a:ext cx="4206240" cy="320040"/>
          </a:xfrm>
          <a:prstGeom prst="rect">
            <a:avLst/>
          </a:prstGeom>
          <a:noFill/>
          <a:ln/>
        </p:spPr>
        <p:txBody>
          <a:bodyPr wrap="square" lIns="0" tIns="0" rIns="0" bIns="0" rtlCol="0" anchor="ctr"/>
          <a:lstStyle/>
          <a:p>
            <a:pPr marL="0" indent="0">
              <a:buNone/>
            </a:pPr>
            <a:r>
              <a:rPr lang="en-US" sz="1700" b="1" dirty="0">
                <a:solidFill>
                  <a:srgbClr val="1F2937"/>
                </a:solidFill>
              </a:rPr>
              <a:t>Common classroom practice</a:t>
            </a:r>
            <a:endParaRPr lang="en-US" sz="1700" dirty="0"/>
          </a:p>
        </p:txBody>
      </p:sp>
      <p:sp>
        <p:nvSpPr>
          <p:cNvPr id="9" name="Text 7"/>
          <p:cNvSpPr/>
          <p:nvPr/>
        </p:nvSpPr>
        <p:spPr>
          <a:xfrm>
            <a:off x="914400" y="3456432"/>
            <a:ext cx="5394960" cy="1508760"/>
          </a:xfrm>
          <a:prstGeom prst="rect">
            <a:avLst/>
          </a:prstGeom>
          <a:noFill/>
          <a:ln/>
        </p:spPr>
        <p:txBody>
          <a:bodyPr wrap="square" lIns="254" tIns="254" rIns="254" bIns="254" rtlCol="0" anchor="ctr">
            <a:normAutofit/>
          </a:bodyPr>
          <a:lstStyle/>
          <a:p>
            <a:r>
              <a:rPr lang="en-US" sz="1450" dirty="0">
                <a:solidFill>
                  <a:srgbClr val="1F2937"/>
                </a:solidFill>
              </a:rPr>
              <a:t>Clear explanations and modelling</a:t>
            </a:r>
            <a:endParaRPr lang="en-US" sz="1450" dirty="0"/>
          </a:p>
          <a:p>
            <a:r>
              <a:rPr lang="en-US" sz="1450" dirty="0">
                <a:solidFill>
                  <a:srgbClr val="1F2937"/>
                </a:solidFill>
              </a:rPr>
              <a:t>Chunking, guided practice and checks for understanding</a:t>
            </a:r>
            <a:endParaRPr lang="en-US" sz="1450" dirty="0"/>
          </a:p>
          <a:p>
            <a:r>
              <a:rPr lang="en-US" sz="1450" dirty="0">
                <a:solidFill>
                  <a:srgbClr val="1F2937"/>
                </a:solidFill>
              </a:rPr>
              <a:t>Explicit vocabulary teaching</a:t>
            </a:r>
            <a:endParaRPr lang="en-US" sz="1450" dirty="0"/>
          </a:p>
          <a:p>
            <a:r>
              <a:rPr lang="en-US" sz="1450" dirty="0">
                <a:solidFill>
                  <a:srgbClr val="1F2937"/>
                </a:solidFill>
              </a:rPr>
              <a:t>Adaptive teaching and “teaching to the top”</a:t>
            </a:r>
            <a:endParaRPr lang="en-US" sz="1450" dirty="0"/>
          </a:p>
        </p:txBody>
      </p:sp>
      <p:sp>
        <p:nvSpPr>
          <p:cNvPr id="10" name="Shape 8"/>
          <p:cNvSpPr/>
          <p:nvPr/>
        </p:nvSpPr>
        <p:spPr>
          <a:xfrm>
            <a:off x="7360920" y="1417320"/>
            <a:ext cx="3474720" cy="914400"/>
          </a:xfrm>
          <a:prstGeom prst="roundRect">
            <a:avLst>
              <a:gd name="adj" fmla="val 8000"/>
            </a:avLst>
          </a:prstGeom>
          <a:solidFill>
            <a:srgbClr val="E6F0F6"/>
          </a:solidFill>
          <a:ln w="12700">
            <a:solidFill>
              <a:srgbClr val="B8D3E2"/>
            </a:solidFill>
            <a:prstDash val="solid"/>
          </a:ln>
        </p:spPr>
      </p:sp>
      <p:sp>
        <p:nvSpPr>
          <p:cNvPr id="11" name="Text 9"/>
          <p:cNvSpPr/>
          <p:nvPr/>
        </p:nvSpPr>
        <p:spPr>
          <a:xfrm>
            <a:off x="7543800" y="1691640"/>
            <a:ext cx="3108960" cy="237744"/>
          </a:xfrm>
          <a:prstGeom prst="rect">
            <a:avLst/>
          </a:prstGeom>
          <a:noFill/>
          <a:ln/>
        </p:spPr>
        <p:txBody>
          <a:bodyPr wrap="square" lIns="0" tIns="0" rIns="0" bIns="0" rtlCol="0" anchor="ctr"/>
          <a:lstStyle/>
          <a:p>
            <a:pPr marL="0" indent="0" algn="ctr">
              <a:buNone/>
            </a:pPr>
            <a:r>
              <a:rPr lang="en-US" sz="1700" b="1" dirty="0">
                <a:solidFill>
                  <a:srgbClr val="2A6F97"/>
                </a:solidFill>
              </a:rPr>
              <a:t>Required Common Practice</a:t>
            </a:r>
            <a:endParaRPr lang="en-US" sz="1700" dirty="0"/>
          </a:p>
        </p:txBody>
      </p:sp>
      <p:sp>
        <p:nvSpPr>
          <p:cNvPr id="12" name="Text 10"/>
          <p:cNvSpPr/>
          <p:nvPr/>
        </p:nvSpPr>
        <p:spPr>
          <a:xfrm>
            <a:off x="7479792" y="2011680"/>
            <a:ext cx="3246120" cy="210312"/>
          </a:xfrm>
          <a:prstGeom prst="rect">
            <a:avLst/>
          </a:prstGeom>
          <a:noFill/>
          <a:ln/>
        </p:spPr>
        <p:txBody>
          <a:bodyPr wrap="square" lIns="0" tIns="0" rIns="0" bIns="0" rtlCol="0" anchor="ctr"/>
          <a:lstStyle/>
          <a:p>
            <a:pPr marL="0" indent="0" algn="ctr">
              <a:buNone/>
            </a:pPr>
            <a:r>
              <a:rPr lang="en-US" sz="1050" dirty="0">
                <a:solidFill>
                  <a:srgbClr val="4B5563"/>
                </a:solidFill>
              </a:rPr>
              <a:t>Non-negotiable reasonable adjustments, monitored termly.</a:t>
            </a:r>
            <a:endParaRPr lang="en-US" sz="1050" dirty="0"/>
          </a:p>
        </p:txBody>
      </p:sp>
      <p:sp>
        <p:nvSpPr>
          <p:cNvPr id="13" name="Shape 11"/>
          <p:cNvSpPr/>
          <p:nvPr/>
        </p:nvSpPr>
        <p:spPr>
          <a:xfrm>
            <a:off x="9098280" y="2423160"/>
            <a:ext cx="0" cy="713232"/>
          </a:xfrm>
          <a:prstGeom prst="line">
            <a:avLst/>
          </a:prstGeom>
          <a:noFill/>
          <a:ln w="25400">
            <a:solidFill>
              <a:srgbClr val="AEC6D5"/>
            </a:solidFill>
            <a:prstDash val="solid"/>
            <a:tailEnd type="triangle"/>
          </a:ln>
        </p:spPr>
      </p:sp>
      <p:sp>
        <p:nvSpPr>
          <p:cNvPr id="14" name="Shape 12"/>
          <p:cNvSpPr/>
          <p:nvPr/>
        </p:nvSpPr>
        <p:spPr>
          <a:xfrm>
            <a:off x="7360920" y="3246120"/>
            <a:ext cx="3474720" cy="914400"/>
          </a:xfrm>
          <a:prstGeom prst="roundRect">
            <a:avLst>
              <a:gd name="adj" fmla="val 8000"/>
            </a:avLst>
          </a:prstGeom>
          <a:solidFill>
            <a:srgbClr val="E7F5F2"/>
          </a:solidFill>
          <a:ln w="12700">
            <a:solidFill>
              <a:srgbClr val="B8DED8"/>
            </a:solidFill>
            <a:prstDash val="solid"/>
          </a:ln>
        </p:spPr>
      </p:sp>
      <p:sp>
        <p:nvSpPr>
          <p:cNvPr id="15" name="Text 13"/>
          <p:cNvSpPr/>
          <p:nvPr/>
        </p:nvSpPr>
        <p:spPr>
          <a:xfrm>
            <a:off x="7543800" y="3538728"/>
            <a:ext cx="3108960" cy="237744"/>
          </a:xfrm>
          <a:prstGeom prst="rect">
            <a:avLst/>
          </a:prstGeom>
          <a:noFill/>
          <a:ln/>
        </p:spPr>
        <p:txBody>
          <a:bodyPr wrap="square" lIns="0" tIns="0" rIns="0" bIns="0" rtlCol="0" anchor="ctr"/>
          <a:lstStyle/>
          <a:p>
            <a:pPr marL="0" indent="0" algn="ctr">
              <a:buNone/>
            </a:pPr>
            <a:r>
              <a:rPr lang="en-US" sz="1700" b="1" dirty="0">
                <a:solidFill>
                  <a:srgbClr val="2A9D8F"/>
                </a:solidFill>
              </a:rPr>
              <a:t>Snapshot Action Team</a:t>
            </a:r>
            <a:endParaRPr lang="en-US" sz="1700" dirty="0"/>
          </a:p>
        </p:txBody>
      </p:sp>
      <p:sp>
        <p:nvSpPr>
          <p:cNvPr id="16" name="Text 14"/>
          <p:cNvSpPr/>
          <p:nvPr/>
        </p:nvSpPr>
        <p:spPr>
          <a:xfrm>
            <a:off x="7498080" y="3867912"/>
            <a:ext cx="3200400" cy="256032"/>
          </a:xfrm>
          <a:prstGeom prst="rect">
            <a:avLst/>
          </a:prstGeom>
          <a:noFill/>
          <a:ln/>
        </p:spPr>
        <p:txBody>
          <a:bodyPr wrap="square" lIns="0" tIns="0" rIns="0" bIns="0" rtlCol="0" anchor="ctr">
            <a:normAutofit/>
          </a:bodyPr>
          <a:lstStyle/>
          <a:p>
            <a:pPr marL="0" indent="0" algn="ctr">
              <a:buNone/>
            </a:pPr>
            <a:r>
              <a:rPr lang="en-US" sz="1050" dirty="0">
                <a:solidFill>
                  <a:srgbClr val="4B5563"/>
                </a:solidFill>
              </a:rPr>
              <a:t>Year heads and senior leaders review students not on track.</a:t>
            </a:r>
            <a:endParaRPr lang="en-US" sz="1050" dirty="0"/>
          </a:p>
        </p:txBody>
      </p:sp>
      <p:sp>
        <p:nvSpPr>
          <p:cNvPr id="17" name="Shape 15"/>
          <p:cNvSpPr/>
          <p:nvPr/>
        </p:nvSpPr>
        <p:spPr>
          <a:xfrm>
            <a:off x="9098280" y="4251960"/>
            <a:ext cx="0" cy="713232"/>
          </a:xfrm>
          <a:prstGeom prst="line">
            <a:avLst/>
          </a:prstGeom>
          <a:noFill/>
          <a:ln w="25400">
            <a:solidFill>
              <a:srgbClr val="AEC6D5"/>
            </a:solidFill>
            <a:prstDash val="solid"/>
            <a:tailEnd type="triangle"/>
          </a:ln>
        </p:spPr>
      </p:sp>
      <p:sp>
        <p:nvSpPr>
          <p:cNvPr id="18" name="Shape 16"/>
          <p:cNvSpPr/>
          <p:nvPr/>
        </p:nvSpPr>
        <p:spPr>
          <a:xfrm>
            <a:off x="7360920" y="5074920"/>
            <a:ext cx="3474720" cy="731520"/>
          </a:xfrm>
          <a:prstGeom prst="roundRect">
            <a:avLst>
              <a:gd name="adj" fmla="val 10000"/>
            </a:avLst>
          </a:prstGeom>
          <a:solidFill>
            <a:srgbClr val="ECF7E7"/>
          </a:solidFill>
          <a:ln w="12700">
            <a:solidFill>
              <a:srgbClr val="CBE4BD"/>
            </a:solidFill>
            <a:prstDash val="solid"/>
          </a:ln>
        </p:spPr>
      </p:sp>
      <p:sp>
        <p:nvSpPr>
          <p:cNvPr id="19" name="Text 17"/>
          <p:cNvSpPr/>
          <p:nvPr/>
        </p:nvSpPr>
        <p:spPr>
          <a:xfrm>
            <a:off x="7589520" y="5321808"/>
            <a:ext cx="3017520" cy="228600"/>
          </a:xfrm>
          <a:prstGeom prst="rect">
            <a:avLst/>
          </a:prstGeom>
          <a:noFill/>
          <a:ln/>
        </p:spPr>
        <p:txBody>
          <a:bodyPr wrap="square" lIns="0" tIns="0" rIns="0" bIns="0" rtlCol="0" anchor="ctr"/>
          <a:lstStyle/>
          <a:p>
            <a:pPr marL="0" indent="0" algn="ctr">
              <a:buNone/>
            </a:pPr>
            <a:r>
              <a:rPr lang="en-US" sz="1600" b="1" dirty="0">
                <a:solidFill>
                  <a:srgbClr val="6A994E"/>
                </a:solidFill>
              </a:rPr>
              <a:t>Narrowing gaps over time</a:t>
            </a:r>
            <a:endParaRPr lang="en-US" sz="1600" dirty="0"/>
          </a:p>
        </p:txBody>
      </p:sp>
      <p:sp>
        <p:nvSpPr>
          <p:cNvPr id="25" name="Slide Number Placeholder 0"/>
          <p:cNvSpPr>
            <a:spLocks noGrp="1"/>
          </p:cNvSpPr>
          <p:nvPr>
            <p:ph type="sldNum" sz="quarter" idx="4294967295"/>
          </p:nvPr>
        </p:nvSpPr>
        <p:spPr>
          <a:xfrm>
            <a:off x="11384280" y="6547104"/>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5F6B7A"/>
                </a:solidFill>
                <a:latin typeface="Aptos"/>
                <a:ea typeface="Aptos"/>
                <a:cs typeface="Aptos"/>
              </a:defRPr>
            </a:lvl1pPr>
          </a:lstStyle>
          <a:p>
            <a:pPr algn="l"/>
            <a:fld id="{F7021451-1387-4CA6-816F-3879F97B5CBC}" type="slidenum">
              <a:rPr lang="en-US" b="0"/>
              <a:t>4</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685800" y="393192"/>
            <a:ext cx="4389120" cy="219456"/>
          </a:xfrm>
          <a:prstGeom prst="rect">
            <a:avLst/>
          </a:prstGeom>
          <a:noFill/>
          <a:ln/>
        </p:spPr>
        <p:txBody>
          <a:bodyPr wrap="square" lIns="0" tIns="0" rIns="0" bIns="0" rtlCol="0" anchor="ctr"/>
          <a:lstStyle/>
          <a:p>
            <a:pPr marL="0" indent="0">
              <a:buNone/>
            </a:pPr>
            <a:r>
              <a:rPr lang="en-US" sz="850" b="1" dirty="0">
                <a:solidFill>
                  <a:srgbClr val="2A9D8F"/>
                </a:solidFill>
                <a:latin typeface="Aptos" pitchFamily="34" charset="0"/>
                <a:ea typeface="Aptos" pitchFamily="34" charset="-122"/>
                <a:cs typeface="Aptos" pitchFamily="34" charset="-120"/>
              </a:rPr>
              <a:t>CALM, SAFE AND KNOWN</a:t>
            </a:r>
            <a:endParaRPr lang="en-US" sz="850" dirty="0"/>
          </a:p>
        </p:txBody>
      </p:sp>
      <p:sp>
        <p:nvSpPr>
          <p:cNvPr id="3" name="Text 1"/>
          <p:cNvSpPr/>
          <p:nvPr/>
        </p:nvSpPr>
        <p:spPr>
          <a:xfrm>
            <a:off x="685800" y="658368"/>
            <a:ext cx="10789920" cy="457200"/>
          </a:xfrm>
          <a:prstGeom prst="rect">
            <a:avLst/>
          </a:prstGeom>
          <a:noFill/>
          <a:ln/>
        </p:spPr>
        <p:txBody>
          <a:bodyPr wrap="square" lIns="0" tIns="0" rIns="0" bIns="0" rtlCol="0" anchor="ctr"/>
          <a:lstStyle/>
          <a:p>
            <a:pPr marL="0" indent="0">
              <a:buNone/>
            </a:pPr>
            <a:r>
              <a:rPr lang="en-US" sz="2500" b="1" dirty="0">
                <a:solidFill>
                  <a:srgbClr val="17324D"/>
                </a:solidFill>
                <a:latin typeface="Aptos Display" pitchFamily="34" charset="0"/>
                <a:ea typeface="Aptos Display" pitchFamily="34" charset="-122"/>
                <a:cs typeface="Aptos Display" pitchFamily="34" charset="-120"/>
              </a:rPr>
              <a:t>Pillar 2: Building belonging</a:t>
            </a:r>
            <a:endParaRPr lang="en-US" sz="2500" dirty="0"/>
          </a:p>
        </p:txBody>
      </p:sp>
      <p:sp>
        <p:nvSpPr>
          <p:cNvPr id="4" name="Text 2"/>
          <p:cNvSpPr/>
          <p:nvPr/>
        </p:nvSpPr>
        <p:spPr>
          <a:xfrm>
            <a:off x="685800" y="6519672"/>
            <a:ext cx="6217920" cy="182880"/>
          </a:xfrm>
          <a:prstGeom prst="rect">
            <a:avLst/>
          </a:prstGeom>
          <a:noFill/>
          <a:ln/>
        </p:spPr>
        <p:txBody>
          <a:bodyPr wrap="square" lIns="0" tIns="0" rIns="0" bIns="0" rtlCol="0" anchor="ctr"/>
          <a:lstStyle/>
          <a:p>
            <a:pPr marL="0" indent="0">
              <a:buNone/>
            </a:pPr>
            <a:r>
              <a:rPr lang="en-US" sz="800" dirty="0">
                <a:solidFill>
                  <a:srgbClr val="677589"/>
                </a:solidFill>
              </a:rPr>
              <a:t>Inclusion Strategy | Governors briefing</a:t>
            </a:r>
            <a:endParaRPr lang="en-US" sz="800" dirty="0"/>
          </a:p>
        </p:txBody>
      </p:sp>
      <p:sp>
        <p:nvSpPr>
          <p:cNvPr id="5" name="Text 3"/>
          <p:cNvSpPr/>
          <p:nvPr/>
        </p:nvSpPr>
        <p:spPr>
          <a:xfrm>
            <a:off x="822960" y="1417320"/>
            <a:ext cx="5577840" cy="320040"/>
          </a:xfrm>
          <a:prstGeom prst="rect">
            <a:avLst/>
          </a:prstGeom>
          <a:noFill/>
          <a:ln/>
        </p:spPr>
        <p:txBody>
          <a:bodyPr wrap="square" lIns="0" tIns="0" rIns="0" bIns="0" rtlCol="0" anchor="ctr"/>
          <a:lstStyle/>
          <a:p>
            <a:pPr marL="0" indent="0">
              <a:buNone/>
            </a:pPr>
            <a:r>
              <a:rPr lang="en-US" sz="1900" b="1" dirty="0">
                <a:solidFill>
                  <a:srgbClr val="17324D"/>
                </a:solidFill>
              </a:rPr>
              <a:t>Belonging is both a culture and a leading indicator.</a:t>
            </a:r>
            <a:endParaRPr lang="en-US" sz="1900" dirty="0"/>
          </a:p>
        </p:txBody>
      </p:sp>
      <p:sp>
        <p:nvSpPr>
          <p:cNvPr id="6" name="Text 4"/>
          <p:cNvSpPr/>
          <p:nvPr/>
        </p:nvSpPr>
        <p:spPr>
          <a:xfrm>
            <a:off x="868680" y="1965960"/>
            <a:ext cx="5486400" cy="1920240"/>
          </a:xfrm>
          <a:prstGeom prst="rect">
            <a:avLst/>
          </a:prstGeom>
          <a:noFill/>
          <a:ln/>
        </p:spPr>
        <p:txBody>
          <a:bodyPr wrap="square" lIns="254" tIns="254" rIns="254" bIns="254" rtlCol="0" anchor="ctr">
            <a:normAutofit/>
          </a:bodyPr>
          <a:lstStyle/>
          <a:p>
            <a:r>
              <a:rPr lang="en-US" sz="1450" dirty="0">
                <a:solidFill>
                  <a:srgbClr val="1F2937"/>
                </a:solidFill>
              </a:rPr>
              <a:t>Consistent routines and predictable systems understood by all</a:t>
            </a:r>
            <a:endParaRPr lang="en-US" sz="1450" dirty="0"/>
          </a:p>
          <a:p>
            <a:r>
              <a:rPr lang="en-US" sz="1450" dirty="0">
                <a:solidFill>
                  <a:srgbClr val="1F2937"/>
                </a:solidFill>
              </a:rPr>
              <a:t>High expectations with intelligent flexibility</a:t>
            </a:r>
            <a:endParaRPr lang="en-US" sz="1450" dirty="0"/>
          </a:p>
          <a:p>
            <a:r>
              <a:rPr lang="en-US" sz="1450" dirty="0">
                <a:solidFill>
                  <a:srgbClr val="1F2937"/>
                </a:solidFill>
              </a:rPr>
              <a:t>Relational practice: students feel seen, valued and supported</a:t>
            </a:r>
            <a:endParaRPr lang="en-US" sz="1450" dirty="0"/>
          </a:p>
          <a:p>
            <a:r>
              <a:rPr lang="en-US" sz="1450" dirty="0" err="1">
                <a:solidFill>
                  <a:srgbClr val="1F2937"/>
                </a:solidFill>
              </a:rPr>
              <a:t>Behaviour</a:t>
            </a:r>
            <a:r>
              <a:rPr lang="en-US" sz="1450" dirty="0">
                <a:solidFill>
                  <a:srgbClr val="1F2937"/>
                </a:solidFill>
              </a:rPr>
              <a:t> </a:t>
            </a:r>
            <a:r>
              <a:rPr lang="en-US" sz="1450" dirty="0" err="1">
                <a:solidFill>
                  <a:srgbClr val="1F2937"/>
                </a:solidFill>
              </a:rPr>
              <a:t>recognised</a:t>
            </a:r>
            <a:r>
              <a:rPr lang="en-US" sz="1450" dirty="0">
                <a:solidFill>
                  <a:srgbClr val="1F2937"/>
                </a:solidFill>
              </a:rPr>
              <a:t> as communication; corrections stay calm and private where possible</a:t>
            </a:r>
          </a:p>
          <a:p>
            <a:r>
              <a:rPr lang="en-US" sz="1450" dirty="0">
                <a:solidFill>
                  <a:srgbClr val="1F2937"/>
                </a:solidFill>
              </a:rPr>
              <a:t>Knowing our students as people-no-one is </a:t>
            </a:r>
            <a:r>
              <a:rPr lang="en-US" sz="1450">
                <a:solidFill>
                  <a:srgbClr val="1F2937"/>
                </a:solidFill>
              </a:rPr>
              <a:t>invisible</a:t>
            </a:r>
            <a:endParaRPr lang="en-US" sz="1450" dirty="0">
              <a:solidFill>
                <a:srgbClr val="1F2937"/>
              </a:solidFill>
            </a:endParaRPr>
          </a:p>
        </p:txBody>
      </p:sp>
      <p:sp>
        <p:nvSpPr>
          <p:cNvPr id="7" name="Text 5"/>
          <p:cNvSpPr/>
          <p:nvPr/>
        </p:nvSpPr>
        <p:spPr>
          <a:xfrm>
            <a:off x="7269480" y="1417320"/>
            <a:ext cx="4023360" cy="274320"/>
          </a:xfrm>
          <a:prstGeom prst="rect">
            <a:avLst/>
          </a:prstGeom>
          <a:noFill/>
          <a:ln/>
        </p:spPr>
        <p:txBody>
          <a:bodyPr wrap="square" lIns="0" tIns="0" rIns="0" bIns="0" rtlCol="0" anchor="ctr"/>
          <a:lstStyle/>
          <a:p>
            <a:pPr marL="0" indent="0">
              <a:buNone/>
            </a:pPr>
            <a:r>
              <a:rPr lang="en-US" sz="1700" b="1" dirty="0">
                <a:solidFill>
                  <a:srgbClr val="1F2937"/>
                </a:solidFill>
              </a:rPr>
              <a:t>Graduated behaviour response</a:t>
            </a:r>
            <a:endParaRPr lang="en-US" sz="1700" dirty="0"/>
          </a:p>
        </p:txBody>
      </p:sp>
      <p:sp>
        <p:nvSpPr>
          <p:cNvPr id="8" name="Shape 6"/>
          <p:cNvSpPr/>
          <p:nvPr/>
        </p:nvSpPr>
        <p:spPr>
          <a:xfrm>
            <a:off x="7315200" y="1920240"/>
            <a:ext cx="3474720" cy="621792"/>
          </a:xfrm>
          <a:prstGeom prst="roundRect">
            <a:avLst>
              <a:gd name="adj" fmla="val 11765"/>
            </a:avLst>
          </a:prstGeom>
          <a:solidFill>
            <a:srgbClr val="2A6F97"/>
          </a:solidFill>
          <a:ln w="12700">
            <a:solidFill>
              <a:srgbClr val="2A6F97">
                <a:alpha val="0"/>
              </a:srgbClr>
            </a:solidFill>
            <a:prstDash val="solid"/>
          </a:ln>
        </p:spPr>
      </p:sp>
      <p:sp>
        <p:nvSpPr>
          <p:cNvPr id="9" name="Text 7"/>
          <p:cNvSpPr/>
          <p:nvPr/>
        </p:nvSpPr>
        <p:spPr>
          <a:xfrm>
            <a:off x="7498080" y="2029968"/>
            <a:ext cx="914400" cy="164592"/>
          </a:xfrm>
          <a:prstGeom prst="rect">
            <a:avLst/>
          </a:prstGeom>
          <a:noFill/>
          <a:ln/>
        </p:spPr>
        <p:txBody>
          <a:bodyPr wrap="square" lIns="0" tIns="0" rIns="0" bIns="0" rtlCol="0" anchor="ctr"/>
          <a:lstStyle/>
          <a:p>
            <a:pPr marL="0" indent="0">
              <a:buNone/>
            </a:pPr>
            <a:r>
              <a:rPr lang="en-US" sz="1100" b="1" dirty="0">
                <a:solidFill>
                  <a:srgbClr val="FFFFFF"/>
                </a:solidFill>
              </a:rPr>
              <a:t>Universal</a:t>
            </a:r>
            <a:endParaRPr lang="en-US" sz="1100" dirty="0"/>
          </a:p>
        </p:txBody>
      </p:sp>
      <p:sp>
        <p:nvSpPr>
          <p:cNvPr id="10" name="Text 8"/>
          <p:cNvSpPr/>
          <p:nvPr/>
        </p:nvSpPr>
        <p:spPr>
          <a:xfrm>
            <a:off x="8458200" y="2029968"/>
            <a:ext cx="2103120" cy="164592"/>
          </a:xfrm>
          <a:prstGeom prst="rect">
            <a:avLst/>
          </a:prstGeom>
          <a:noFill/>
          <a:ln/>
        </p:spPr>
        <p:txBody>
          <a:bodyPr wrap="square" lIns="0" tIns="0" rIns="0" bIns="0" rtlCol="0" anchor="ctr">
            <a:normAutofit fontScale="92500" lnSpcReduction="10000"/>
          </a:bodyPr>
          <a:lstStyle/>
          <a:p>
            <a:pPr marL="0" indent="0">
              <a:buNone/>
            </a:pPr>
            <a:r>
              <a:rPr lang="en-US" sz="1100" dirty="0">
                <a:solidFill>
                  <a:srgbClr val="FFFFFF"/>
                </a:solidFill>
              </a:rPr>
              <a:t>r</a:t>
            </a:r>
            <a:r>
              <a:rPr lang="en-US" sz="1200" dirty="0">
                <a:solidFill>
                  <a:srgbClr val="FFFFFF"/>
                </a:solidFill>
              </a:rPr>
              <a:t>outines • expectations</a:t>
            </a:r>
            <a:endParaRPr lang="en-US" sz="1200"/>
          </a:p>
        </p:txBody>
      </p:sp>
      <p:sp>
        <p:nvSpPr>
          <p:cNvPr id="11" name="Shape 9"/>
          <p:cNvSpPr/>
          <p:nvPr/>
        </p:nvSpPr>
        <p:spPr>
          <a:xfrm>
            <a:off x="7315200" y="2880360"/>
            <a:ext cx="3474720" cy="621792"/>
          </a:xfrm>
          <a:prstGeom prst="roundRect">
            <a:avLst>
              <a:gd name="adj" fmla="val 11765"/>
            </a:avLst>
          </a:prstGeom>
          <a:solidFill>
            <a:srgbClr val="2A9D8F"/>
          </a:solidFill>
          <a:ln w="12700">
            <a:solidFill>
              <a:srgbClr val="2A9D8F">
                <a:alpha val="0"/>
              </a:srgbClr>
            </a:solidFill>
            <a:prstDash val="solid"/>
          </a:ln>
        </p:spPr>
      </p:sp>
      <p:sp>
        <p:nvSpPr>
          <p:cNvPr id="12" name="Text 10"/>
          <p:cNvSpPr/>
          <p:nvPr/>
        </p:nvSpPr>
        <p:spPr>
          <a:xfrm>
            <a:off x="7498080" y="2990088"/>
            <a:ext cx="914400" cy="164592"/>
          </a:xfrm>
          <a:prstGeom prst="rect">
            <a:avLst/>
          </a:prstGeom>
          <a:noFill/>
          <a:ln/>
        </p:spPr>
        <p:txBody>
          <a:bodyPr wrap="square" lIns="0" tIns="0" rIns="0" bIns="0" rtlCol="0" anchor="ctr"/>
          <a:lstStyle/>
          <a:p>
            <a:pPr marL="0" indent="0">
              <a:buNone/>
            </a:pPr>
            <a:r>
              <a:rPr lang="en-US" sz="1100" b="1" dirty="0">
                <a:solidFill>
                  <a:srgbClr val="FFFFFF"/>
                </a:solidFill>
              </a:rPr>
              <a:t>Targeted</a:t>
            </a:r>
            <a:endParaRPr lang="en-US" sz="1100" dirty="0"/>
          </a:p>
        </p:txBody>
      </p:sp>
      <p:sp>
        <p:nvSpPr>
          <p:cNvPr id="13" name="Text 11"/>
          <p:cNvSpPr/>
          <p:nvPr/>
        </p:nvSpPr>
        <p:spPr>
          <a:xfrm>
            <a:off x="8458200" y="2990088"/>
            <a:ext cx="2103120" cy="164592"/>
          </a:xfrm>
          <a:prstGeom prst="rect">
            <a:avLst/>
          </a:prstGeom>
          <a:noFill/>
          <a:ln/>
        </p:spPr>
        <p:txBody>
          <a:bodyPr wrap="square" lIns="0" tIns="0" rIns="0" bIns="0" rtlCol="0" anchor="ctr">
            <a:normAutofit/>
          </a:bodyPr>
          <a:lstStyle/>
          <a:p>
            <a:pPr marL="0" indent="0">
              <a:buNone/>
            </a:pPr>
            <a:r>
              <a:rPr lang="en-US" sz="1100" dirty="0">
                <a:solidFill>
                  <a:srgbClr val="FFFFFF"/>
                </a:solidFill>
              </a:rPr>
              <a:t>mentoring • reports • families</a:t>
            </a:r>
            <a:endParaRPr lang="en-US" sz="1100" dirty="0"/>
          </a:p>
        </p:txBody>
      </p:sp>
      <p:sp>
        <p:nvSpPr>
          <p:cNvPr id="14" name="Shape 12"/>
          <p:cNvSpPr/>
          <p:nvPr/>
        </p:nvSpPr>
        <p:spPr>
          <a:xfrm>
            <a:off x="7315200" y="3840480"/>
            <a:ext cx="3474720" cy="621792"/>
          </a:xfrm>
          <a:prstGeom prst="roundRect">
            <a:avLst>
              <a:gd name="adj" fmla="val 11765"/>
            </a:avLst>
          </a:prstGeom>
          <a:solidFill>
            <a:srgbClr val="E76F51"/>
          </a:solidFill>
          <a:ln w="12700">
            <a:solidFill>
              <a:srgbClr val="E76F51">
                <a:alpha val="0"/>
              </a:srgbClr>
            </a:solidFill>
            <a:prstDash val="solid"/>
          </a:ln>
        </p:spPr>
      </p:sp>
      <p:sp>
        <p:nvSpPr>
          <p:cNvPr id="15" name="Text 13"/>
          <p:cNvSpPr/>
          <p:nvPr/>
        </p:nvSpPr>
        <p:spPr>
          <a:xfrm>
            <a:off x="7498080" y="3950208"/>
            <a:ext cx="914400" cy="164592"/>
          </a:xfrm>
          <a:prstGeom prst="rect">
            <a:avLst/>
          </a:prstGeom>
          <a:noFill/>
          <a:ln/>
        </p:spPr>
        <p:txBody>
          <a:bodyPr wrap="square" lIns="0" tIns="0" rIns="0" bIns="0" rtlCol="0" anchor="ctr"/>
          <a:lstStyle/>
          <a:p>
            <a:pPr marL="0" indent="0">
              <a:buNone/>
            </a:pPr>
            <a:r>
              <a:rPr lang="en-US" sz="1100" b="1" dirty="0">
                <a:solidFill>
                  <a:srgbClr val="FFFFFF"/>
                </a:solidFill>
              </a:rPr>
              <a:t>Specialist</a:t>
            </a:r>
            <a:endParaRPr lang="en-US" sz="1100" dirty="0"/>
          </a:p>
        </p:txBody>
      </p:sp>
      <p:sp>
        <p:nvSpPr>
          <p:cNvPr id="16" name="Text 14"/>
          <p:cNvSpPr/>
          <p:nvPr/>
        </p:nvSpPr>
        <p:spPr>
          <a:xfrm>
            <a:off x="8458200" y="3950208"/>
            <a:ext cx="2103120" cy="164592"/>
          </a:xfrm>
          <a:prstGeom prst="rect">
            <a:avLst/>
          </a:prstGeom>
          <a:noFill/>
          <a:ln/>
        </p:spPr>
        <p:txBody>
          <a:bodyPr wrap="square" lIns="0" tIns="0" rIns="0" bIns="0" rtlCol="0" anchor="ctr">
            <a:normAutofit/>
          </a:bodyPr>
          <a:lstStyle/>
          <a:p>
            <a:pPr marL="0" indent="0">
              <a:buNone/>
            </a:pPr>
            <a:r>
              <a:rPr lang="en-US" sz="1100" dirty="0">
                <a:solidFill>
                  <a:srgbClr val="FFFFFF"/>
                </a:solidFill>
              </a:rPr>
              <a:t>individual plans • agencies</a:t>
            </a:r>
            <a:endParaRPr lang="en-US" sz="1100" dirty="0"/>
          </a:p>
        </p:txBody>
      </p:sp>
      <p:sp>
        <p:nvSpPr>
          <p:cNvPr id="17" name="Shape 15"/>
          <p:cNvSpPr/>
          <p:nvPr/>
        </p:nvSpPr>
        <p:spPr>
          <a:xfrm>
            <a:off x="7269480" y="4892040"/>
            <a:ext cx="3703320" cy="594360"/>
          </a:xfrm>
          <a:prstGeom prst="roundRect">
            <a:avLst>
              <a:gd name="adj" fmla="val 12308"/>
            </a:avLst>
          </a:prstGeom>
          <a:solidFill>
            <a:srgbClr val="FFF7D6"/>
          </a:solidFill>
          <a:ln w="12700">
            <a:solidFill>
              <a:srgbClr val="F2C94C"/>
            </a:solidFill>
            <a:prstDash val="solid"/>
          </a:ln>
        </p:spPr>
      </p:sp>
      <p:sp>
        <p:nvSpPr>
          <p:cNvPr id="18" name="Text 16"/>
          <p:cNvSpPr/>
          <p:nvPr/>
        </p:nvSpPr>
        <p:spPr>
          <a:xfrm>
            <a:off x="7452360" y="5074920"/>
            <a:ext cx="3337560" cy="219456"/>
          </a:xfrm>
          <a:prstGeom prst="rect">
            <a:avLst/>
          </a:prstGeom>
          <a:noFill/>
          <a:ln/>
        </p:spPr>
        <p:txBody>
          <a:bodyPr wrap="square" lIns="0" tIns="0" rIns="0" bIns="0" rtlCol="0" anchor="ctr"/>
          <a:lstStyle/>
          <a:p>
            <a:pPr marL="0" indent="0" algn="ctr">
              <a:buNone/>
            </a:pPr>
            <a:r>
              <a:rPr lang="en-US" sz="1400" b="1" dirty="0">
                <a:solidFill>
                  <a:srgbClr val="17324D"/>
                </a:solidFill>
              </a:rPr>
              <a:t>Attendance is a key indicator of belonging</a:t>
            </a:r>
            <a:endParaRPr lang="en-US" sz="1400" dirty="0"/>
          </a:p>
        </p:txBody>
      </p:sp>
      <p:sp>
        <p:nvSpPr>
          <p:cNvPr id="19" name="Text 17"/>
          <p:cNvSpPr/>
          <p:nvPr/>
        </p:nvSpPr>
        <p:spPr>
          <a:xfrm>
            <a:off x="7269480" y="5715000"/>
            <a:ext cx="3703320" cy="457200"/>
          </a:xfrm>
          <a:prstGeom prst="rect">
            <a:avLst/>
          </a:prstGeom>
          <a:noFill/>
          <a:ln/>
        </p:spPr>
        <p:txBody>
          <a:bodyPr wrap="square" lIns="0" tIns="0" rIns="0" bIns="0" rtlCol="0" anchor="ctr">
            <a:normAutofit/>
          </a:bodyPr>
          <a:lstStyle/>
          <a:p>
            <a:pPr marL="0" indent="0" algn="ctr">
              <a:buNone/>
            </a:pPr>
            <a:r>
              <a:rPr lang="en-US" sz="1150" dirty="0">
                <a:solidFill>
                  <a:srgbClr val="4B5563"/>
                </a:solidFill>
              </a:rPr>
              <a:t>Early absence intervention • EBSA focus • weekly monitoring across attendance, SEND, pastoral and senior leaders</a:t>
            </a:r>
            <a:endParaRPr lang="en-US" sz="1150" dirty="0"/>
          </a:p>
        </p:txBody>
      </p:sp>
      <p:sp>
        <p:nvSpPr>
          <p:cNvPr id="25" name="Slide Number Placeholder 0"/>
          <p:cNvSpPr>
            <a:spLocks noGrp="1"/>
          </p:cNvSpPr>
          <p:nvPr>
            <p:ph type="sldNum" sz="quarter" idx="4294967295"/>
          </p:nvPr>
        </p:nvSpPr>
        <p:spPr>
          <a:xfrm>
            <a:off x="11384280" y="6547104"/>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5F6B7A"/>
                </a:solidFill>
                <a:latin typeface="Aptos"/>
                <a:ea typeface="Aptos"/>
                <a:cs typeface="Aptos"/>
              </a:defRPr>
            </a:lvl1pPr>
          </a:lstStyle>
          <a:p>
            <a:pPr algn="l"/>
            <a:fld id="{F7021451-1387-4CA6-816F-3879F97B5CBC}" type="slidenum">
              <a:rPr lang="en-US" b="0"/>
              <a:t>5</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685800" y="393192"/>
            <a:ext cx="4389120" cy="219456"/>
          </a:xfrm>
          <a:prstGeom prst="rect">
            <a:avLst/>
          </a:prstGeom>
          <a:noFill/>
          <a:ln/>
        </p:spPr>
        <p:txBody>
          <a:bodyPr wrap="square" lIns="0" tIns="0" rIns="0" bIns="0" rtlCol="0" anchor="ctr"/>
          <a:lstStyle/>
          <a:p>
            <a:pPr marL="0" indent="0">
              <a:buNone/>
            </a:pPr>
            <a:r>
              <a:rPr lang="en-US" sz="850" b="1" dirty="0">
                <a:solidFill>
                  <a:srgbClr val="2A9D8F"/>
                </a:solidFill>
                <a:latin typeface="Aptos" pitchFamily="34" charset="0"/>
                <a:ea typeface="Aptos" pitchFamily="34" charset="-122"/>
                <a:cs typeface="Aptos" pitchFamily="34" charset="-120"/>
              </a:rPr>
              <a:t>RISING STARS OF RUTLAND</a:t>
            </a:r>
            <a:endParaRPr lang="en-US" sz="850" dirty="0"/>
          </a:p>
        </p:txBody>
      </p:sp>
      <p:sp>
        <p:nvSpPr>
          <p:cNvPr id="3" name="Text 1"/>
          <p:cNvSpPr/>
          <p:nvPr/>
        </p:nvSpPr>
        <p:spPr>
          <a:xfrm>
            <a:off x="685800" y="658368"/>
            <a:ext cx="10789920" cy="457200"/>
          </a:xfrm>
          <a:prstGeom prst="rect">
            <a:avLst/>
          </a:prstGeom>
          <a:noFill/>
          <a:ln/>
        </p:spPr>
        <p:txBody>
          <a:bodyPr wrap="square" lIns="0" tIns="0" rIns="0" bIns="0" rtlCol="0" anchor="ctr"/>
          <a:lstStyle/>
          <a:p>
            <a:pPr marL="0" indent="0">
              <a:buNone/>
            </a:pPr>
            <a:r>
              <a:rPr lang="en-US" sz="2500" b="1" dirty="0">
                <a:solidFill>
                  <a:srgbClr val="17324D"/>
                </a:solidFill>
                <a:latin typeface="Aptos Display" pitchFamily="34" charset="0"/>
                <a:ea typeface="Aptos Display" pitchFamily="34" charset="-122"/>
                <a:cs typeface="Aptos Display" pitchFamily="34" charset="-120"/>
              </a:rPr>
              <a:t>Pillar 3: Enrichment for all</a:t>
            </a:r>
            <a:endParaRPr lang="en-US" sz="2500" dirty="0"/>
          </a:p>
        </p:txBody>
      </p:sp>
      <p:sp>
        <p:nvSpPr>
          <p:cNvPr id="4" name="Text 2"/>
          <p:cNvSpPr/>
          <p:nvPr/>
        </p:nvSpPr>
        <p:spPr>
          <a:xfrm>
            <a:off x="685800" y="6519672"/>
            <a:ext cx="6217920" cy="182880"/>
          </a:xfrm>
          <a:prstGeom prst="rect">
            <a:avLst/>
          </a:prstGeom>
          <a:noFill/>
          <a:ln/>
        </p:spPr>
        <p:txBody>
          <a:bodyPr wrap="square" lIns="0" tIns="0" rIns="0" bIns="0" rtlCol="0" anchor="ctr"/>
          <a:lstStyle/>
          <a:p>
            <a:pPr marL="0" indent="0">
              <a:buNone/>
            </a:pPr>
            <a:r>
              <a:rPr lang="en-US" sz="800" dirty="0">
                <a:solidFill>
                  <a:srgbClr val="677589"/>
                </a:solidFill>
              </a:rPr>
              <a:t>Inclusion Strategy | Governors briefing</a:t>
            </a:r>
            <a:endParaRPr lang="en-US" sz="800" dirty="0"/>
          </a:p>
        </p:txBody>
      </p:sp>
      <p:sp>
        <p:nvSpPr>
          <p:cNvPr id="5" name="Text 3"/>
          <p:cNvSpPr/>
          <p:nvPr/>
        </p:nvSpPr>
        <p:spPr>
          <a:xfrm>
            <a:off x="822960" y="1417320"/>
            <a:ext cx="7680960" cy="329184"/>
          </a:xfrm>
          <a:prstGeom prst="rect">
            <a:avLst/>
          </a:prstGeom>
          <a:noFill/>
          <a:ln/>
        </p:spPr>
        <p:txBody>
          <a:bodyPr wrap="square" lIns="0" tIns="0" rIns="0" bIns="0" rtlCol="0" anchor="ctr"/>
          <a:lstStyle/>
          <a:p>
            <a:r>
              <a:rPr lang="en-US" sz="1800" b="1" dirty="0">
                <a:solidFill>
                  <a:srgbClr val="17324D"/>
                </a:solidFill>
              </a:rPr>
              <a:t>A personal development entitlement that builds confidence, aspiration and social development.</a:t>
            </a:r>
            <a:r>
              <a:rPr lang="en-US" b="1" dirty="0">
                <a:solidFill>
                  <a:srgbClr val="17324D"/>
                </a:solidFill>
              </a:rPr>
              <a:t> Core </a:t>
            </a:r>
            <a:r>
              <a:rPr lang="en-US" b="1">
                <a:solidFill>
                  <a:srgbClr val="17324D"/>
                </a:solidFill>
              </a:rPr>
              <a:t>four-day</a:t>
            </a:r>
            <a:r>
              <a:rPr lang="en-US" b="1" dirty="0">
                <a:solidFill>
                  <a:srgbClr val="17324D"/>
                </a:solidFill>
              </a:rPr>
              <a:t> entitlement for all.</a:t>
            </a:r>
            <a:endParaRPr lang="en-US" sz="1800" b="1" dirty="0">
              <a:solidFill>
                <a:srgbClr val="17324D"/>
              </a:solidFill>
            </a:endParaRPr>
          </a:p>
        </p:txBody>
      </p:sp>
      <p:sp>
        <p:nvSpPr>
          <p:cNvPr id="6" name="Shape 4"/>
          <p:cNvSpPr/>
          <p:nvPr/>
        </p:nvSpPr>
        <p:spPr>
          <a:xfrm>
            <a:off x="914400" y="2121408"/>
            <a:ext cx="1143000" cy="1143000"/>
          </a:xfrm>
          <a:prstGeom prst="arc">
            <a:avLst/>
          </a:prstGeom>
          <a:solidFill>
            <a:srgbClr val="6A994E">
              <a:alpha val="85000"/>
            </a:srgbClr>
          </a:solidFill>
          <a:ln w="12700">
            <a:solidFill>
              <a:srgbClr val="6A994E">
                <a:alpha val="0"/>
              </a:srgbClr>
            </a:solidFill>
            <a:prstDash val="solid"/>
          </a:ln>
        </p:spPr>
      </p:sp>
      <p:sp>
        <p:nvSpPr>
          <p:cNvPr id="7" name="Shape 5"/>
          <p:cNvSpPr/>
          <p:nvPr/>
        </p:nvSpPr>
        <p:spPr>
          <a:xfrm>
            <a:off x="1152144" y="2359152"/>
            <a:ext cx="676656" cy="676656"/>
          </a:xfrm>
          <a:prstGeom prst="ellipse">
            <a:avLst/>
          </a:prstGeom>
          <a:solidFill>
            <a:srgbClr val="6A994E"/>
          </a:solidFill>
          <a:ln w="12700">
            <a:solidFill>
              <a:srgbClr val="6A994E">
                <a:alpha val="0"/>
              </a:srgbClr>
            </a:solidFill>
            <a:prstDash val="solid"/>
          </a:ln>
        </p:spPr>
      </p:sp>
      <p:sp>
        <p:nvSpPr>
          <p:cNvPr id="8" name="Text 6"/>
          <p:cNvSpPr/>
          <p:nvPr/>
        </p:nvSpPr>
        <p:spPr>
          <a:xfrm>
            <a:off x="685800" y="3657600"/>
            <a:ext cx="1600200" cy="347472"/>
          </a:xfrm>
          <a:prstGeom prst="rect">
            <a:avLst/>
          </a:prstGeom>
          <a:noFill/>
          <a:ln/>
        </p:spPr>
        <p:txBody>
          <a:bodyPr wrap="square" lIns="0" tIns="0" rIns="0" bIns="0" rtlCol="0" anchor="ctr">
            <a:normAutofit/>
          </a:bodyPr>
          <a:lstStyle/>
          <a:p>
            <a:pPr marL="0" indent="0" algn="ctr">
              <a:buNone/>
            </a:pPr>
            <a:r>
              <a:rPr lang="en-US" sz="1300" b="1" dirty="0">
                <a:solidFill>
                  <a:srgbClr val="1F2937"/>
                </a:solidFill>
              </a:rPr>
              <a:t>Nature &amp; adventure</a:t>
            </a:r>
            <a:endParaRPr lang="en-US" sz="1300" dirty="0"/>
          </a:p>
        </p:txBody>
      </p:sp>
      <p:sp>
        <p:nvSpPr>
          <p:cNvPr id="9" name="Shape 7"/>
          <p:cNvSpPr/>
          <p:nvPr/>
        </p:nvSpPr>
        <p:spPr>
          <a:xfrm>
            <a:off x="3703320" y="2121408"/>
            <a:ext cx="1143000" cy="1143000"/>
          </a:xfrm>
          <a:prstGeom prst="arc">
            <a:avLst/>
          </a:prstGeom>
          <a:solidFill>
            <a:srgbClr val="7B61FF">
              <a:alpha val="85000"/>
            </a:srgbClr>
          </a:solidFill>
          <a:ln w="12700">
            <a:solidFill>
              <a:srgbClr val="7B61FF">
                <a:alpha val="0"/>
              </a:srgbClr>
            </a:solidFill>
            <a:prstDash val="solid"/>
          </a:ln>
        </p:spPr>
      </p:sp>
      <p:sp>
        <p:nvSpPr>
          <p:cNvPr id="10" name="Shape 8"/>
          <p:cNvSpPr/>
          <p:nvPr/>
        </p:nvSpPr>
        <p:spPr>
          <a:xfrm>
            <a:off x="3941064" y="2359152"/>
            <a:ext cx="676656" cy="676656"/>
          </a:xfrm>
          <a:prstGeom prst="ellipse">
            <a:avLst/>
          </a:prstGeom>
          <a:solidFill>
            <a:srgbClr val="7B61FF"/>
          </a:solidFill>
          <a:ln w="12700">
            <a:solidFill>
              <a:srgbClr val="7B61FF">
                <a:alpha val="0"/>
              </a:srgbClr>
            </a:solidFill>
            <a:prstDash val="solid"/>
          </a:ln>
        </p:spPr>
      </p:sp>
      <p:sp>
        <p:nvSpPr>
          <p:cNvPr id="11" name="Text 9"/>
          <p:cNvSpPr/>
          <p:nvPr/>
        </p:nvSpPr>
        <p:spPr>
          <a:xfrm>
            <a:off x="3474720" y="3657600"/>
            <a:ext cx="1600200" cy="347472"/>
          </a:xfrm>
          <a:prstGeom prst="rect">
            <a:avLst/>
          </a:prstGeom>
          <a:noFill/>
          <a:ln/>
        </p:spPr>
        <p:txBody>
          <a:bodyPr wrap="square" lIns="0" tIns="0" rIns="0" bIns="0" rtlCol="0" anchor="ctr">
            <a:normAutofit/>
          </a:bodyPr>
          <a:lstStyle/>
          <a:p>
            <a:pPr marL="0" indent="0" algn="ctr">
              <a:buNone/>
            </a:pPr>
            <a:r>
              <a:rPr lang="en-US" sz="1300" b="1" dirty="0">
                <a:solidFill>
                  <a:srgbClr val="1F2937"/>
                </a:solidFill>
              </a:rPr>
              <a:t>Arts &amp; culture</a:t>
            </a:r>
            <a:endParaRPr lang="en-US" sz="1300" dirty="0"/>
          </a:p>
        </p:txBody>
      </p:sp>
      <p:sp>
        <p:nvSpPr>
          <p:cNvPr id="12" name="Shape 10"/>
          <p:cNvSpPr/>
          <p:nvPr/>
        </p:nvSpPr>
        <p:spPr>
          <a:xfrm>
            <a:off x="6492240" y="2121408"/>
            <a:ext cx="1143000" cy="1143000"/>
          </a:xfrm>
          <a:prstGeom prst="arc">
            <a:avLst/>
          </a:prstGeom>
          <a:solidFill>
            <a:srgbClr val="2A6F97">
              <a:alpha val="85000"/>
            </a:srgbClr>
          </a:solidFill>
          <a:ln w="12700">
            <a:solidFill>
              <a:srgbClr val="2A6F97">
                <a:alpha val="0"/>
              </a:srgbClr>
            </a:solidFill>
            <a:prstDash val="solid"/>
          </a:ln>
        </p:spPr>
      </p:sp>
      <p:sp>
        <p:nvSpPr>
          <p:cNvPr id="13" name="Shape 11"/>
          <p:cNvSpPr/>
          <p:nvPr/>
        </p:nvSpPr>
        <p:spPr>
          <a:xfrm>
            <a:off x="6729984" y="2359152"/>
            <a:ext cx="676656" cy="676656"/>
          </a:xfrm>
          <a:prstGeom prst="ellipse">
            <a:avLst/>
          </a:prstGeom>
          <a:solidFill>
            <a:srgbClr val="2A6F97"/>
          </a:solidFill>
          <a:ln w="12700">
            <a:solidFill>
              <a:srgbClr val="2A6F97">
                <a:alpha val="0"/>
              </a:srgbClr>
            </a:solidFill>
            <a:prstDash val="solid"/>
          </a:ln>
        </p:spPr>
      </p:sp>
      <p:sp>
        <p:nvSpPr>
          <p:cNvPr id="14" name="Text 12"/>
          <p:cNvSpPr/>
          <p:nvPr/>
        </p:nvSpPr>
        <p:spPr>
          <a:xfrm>
            <a:off x="6263640" y="3657600"/>
            <a:ext cx="1600200" cy="347472"/>
          </a:xfrm>
          <a:prstGeom prst="rect">
            <a:avLst/>
          </a:prstGeom>
          <a:noFill/>
          <a:ln/>
        </p:spPr>
        <p:txBody>
          <a:bodyPr wrap="square" lIns="0" tIns="0" rIns="0" bIns="0" rtlCol="0" anchor="ctr">
            <a:normAutofit/>
          </a:bodyPr>
          <a:lstStyle/>
          <a:p>
            <a:pPr marL="0" indent="0" algn="ctr">
              <a:buNone/>
            </a:pPr>
            <a:r>
              <a:rPr lang="en-US" sz="1300" b="1" dirty="0">
                <a:solidFill>
                  <a:srgbClr val="1F2937"/>
                </a:solidFill>
              </a:rPr>
              <a:t>Work &amp; civic engagement</a:t>
            </a:r>
            <a:endParaRPr lang="en-US" sz="1300" dirty="0"/>
          </a:p>
        </p:txBody>
      </p:sp>
      <p:sp>
        <p:nvSpPr>
          <p:cNvPr id="15" name="Shape 13"/>
          <p:cNvSpPr/>
          <p:nvPr/>
        </p:nvSpPr>
        <p:spPr>
          <a:xfrm>
            <a:off x="9281160" y="2121408"/>
            <a:ext cx="1143000" cy="1143000"/>
          </a:xfrm>
          <a:prstGeom prst="arc">
            <a:avLst/>
          </a:prstGeom>
          <a:solidFill>
            <a:srgbClr val="E76F51">
              <a:alpha val="85000"/>
            </a:srgbClr>
          </a:solidFill>
          <a:ln w="12700">
            <a:solidFill>
              <a:srgbClr val="E76F51">
                <a:alpha val="0"/>
              </a:srgbClr>
            </a:solidFill>
            <a:prstDash val="solid"/>
          </a:ln>
        </p:spPr>
      </p:sp>
      <p:sp>
        <p:nvSpPr>
          <p:cNvPr id="16" name="Shape 14"/>
          <p:cNvSpPr/>
          <p:nvPr/>
        </p:nvSpPr>
        <p:spPr>
          <a:xfrm>
            <a:off x="9518904" y="2359152"/>
            <a:ext cx="676656" cy="676656"/>
          </a:xfrm>
          <a:prstGeom prst="ellipse">
            <a:avLst/>
          </a:prstGeom>
          <a:solidFill>
            <a:srgbClr val="E76F51"/>
          </a:solidFill>
          <a:ln w="12700">
            <a:solidFill>
              <a:srgbClr val="E76F51">
                <a:alpha val="0"/>
              </a:srgbClr>
            </a:solidFill>
            <a:prstDash val="solid"/>
          </a:ln>
        </p:spPr>
      </p:sp>
      <p:sp>
        <p:nvSpPr>
          <p:cNvPr id="17" name="Text 15"/>
          <p:cNvSpPr/>
          <p:nvPr/>
        </p:nvSpPr>
        <p:spPr>
          <a:xfrm>
            <a:off x="9052560" y="3657600"/>
            <a:ext cx="1600200" cy="347472"/>
          </a:xfrm>
          <a:prstGeom prst="rect">
            <a:avLst/>
          </a:prstGeom>
          <a:noFill/>
          <a:ln/>
        </p:spPr>
        <p:txBody>
          <a:bodyPr wrap="square" lIns="0" tIns="0" rIns="0" bIns="0" rtlCol="0" anchor="ctr">
            <a:normAutofit/>
          </a:bodyPr>
          <a:lstStyle/>
          <a:p>
            <a:pPr marL="0" indent="0" algn="ctr">
              <a:buNone/>
            </a:pPr>
            <a:r>
              <a:rPr lang="en-US" sz="1300" b="1" dirty="0">
                <a:solidFill>
                  <a:srgbClr val="1F2937"/>
                </a:solidFill>
              </a:rPr>
              <a:t>Sport &amp; life skills</a:t>
            </a:r>
            <a:endParaRPr lang="en-US" sz="1300" dirty="0"/>
          </a:p>
        </p:txBody>
      </p:sp>
      <p:sp>
        <p:nvSpPr>
          <p:cNvPr id="18" name="Shape 16"/>
          <p:cNvSpPr/>
          <p:nvPr/>
        </p:nvSpPr>
        <p:spPr>
          <a:xfrm>
            <a:off x="1444752" y="4617720"/>
            <a:ext cx="9144000" cy="0"/>
          </a:xfrm>
          <a:prstGeom prst="line">
            <a:avLst/>
          </a:prstGeom>
          <a:noFill/>
          <a:ln w="25400">
            <a:solidFill>
              <a:srgbClr val="B5C8D5"/>
            </a:solidFill>
            <a:prstDash val="solid"/>
          </a:ln>
        </p:spPr>
      </p:sp>
      <p:sp>
        <p:nvSpPr>
          <p:cNvPr id="19" name="Text 17"/>
          <p:cNvSpPr/>
          <p:nvPr/>
        </p:nvSpPr>
        <p:spPr>
          <a:xfrm>
            <a:off x="1005840" y="5074920"/>
            <a:ext cx="10058400" cy="457200"/>
          </a:xfrm>
          <a:prstGeom prst="rect">
            <a:avLst/>
          </a:prstGeom>
          <a:noFill/>
          <a:ln/>
        </p:spPr>
        <p:txBody>
          <a:bodyPr wrap="square" lIns="0" tIns="0" rIns="0" bIns="0" rtlCol="0" anchor="ctr">
            <a:normAutofit/>
          </a:bodyPr>
          <a:lstStyle/>
          <a:p>
            <a:pPr marL="0" indent="0" algn="ctr">
              <a:buNone/>
            </a:pPr>
            <a:r>
              <a:rPr lang="en-US" sz="2000" b="1" dirty="0">
                <a:solidFill>
                  <a:srgbClr val="17324D"/>
                </a:solidFill>
              </a:rPr>
              <a:t>Participation is tracked so vulnerable students are included, not merely invited.</a:t>
            </a:r>
            <a:endParaRPr lang="en-US" sz="2000" dirty="0"/>
          </a:p>
        </p:txBody>
      </p:sp>
      <p:sp>
        <p:nvSpPr>
          <p:cNvPr id="20" name="Text 18"/>
          <p:cNvSpPr/>
          <p:nvPr/>
        </p:nvSpPr>
        <p:spPr>
          <a:xfrm>
            <a:off x="960120" y="5715000"/>
            <a:ext cx="10241280" cy="320040"/>
          </a:xfrm>
          <a:prstGeom prst="rect">
            <a:avLst/>
          </a:prstGeom>
          <a:noFill/>
          <a:ln/>
        </p:spPr>
        <p:txBody>
          <a:bodyPr wrap="square" lIns="0" tIns="0" rIns="0" bIns="0" rtlCol="0" anchor="ctr"/>
          <a:lstStyle/>
          <a:p>
            <a:pPr marL="0" indent="0" algn="ctr">
              <a:buNone/>
            </a:pPr>
            <a:r>
              <a:rPr lang="en-US" sz="1350" dirty="0">
                <a:solidFill>
                  <a:srgbClr val="4B5563"/>
                </a:solidFill>
              </a:rPr>
              <a:t>Key principles: access first • quality of delivery • student voice • staff expertise • participation for all</a:t>
            </a:r>
            <a:endParaRPr lang="en-US" sz="1350" dirty="0"/>
          </a:p>
        </p:txBody>
      </p:sp>
      <p:sp>
        <p:nvSpPr>
          <p:cNvPr id="25" name="Slide Number Placeholder 0"/>
          <p:cNvSpPr>
            <a:spLocks noGrp="1"/>
          </p:cNvSpPr>
          <p:nvPr>
            <p:ph type="sldNum" sz="quarter" idx="4294967295"/>
          </p:nvPr>
        </p:nvSpPr>
        <p:spPr>
          <a:xfrm>
            <a:off x="11384280" y="6547104"/>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5F6B7A"/>
                </a:solidFill>
                <a:latin typeface="Aptos"/>
                <a:ea typeface="Aptos"/>
                <a:cs typeface="Aptos"/>
              </a:defRPr>
            </a:lvl1pPr>
          </a:lstStyle>
          <a:p>
            <a:pPr algn="l"/>
            <a:fld id="{F7021451-1387-4CA6-816F-3879F97B5CBC}" type="slidenum">
              <a:rPr lang="en-US" b="0"/>
              <a:t>6</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685800" y="393192"/>
            <a:ext cx="4389120" cy="219456"/>
          </a:xfrm>
          <a:prstGeom prst="rect">
            <a:avLst/>
          </a:prstGeom>
          <a:noFill/>
          <a:ln/>
        </p:spPr>
        <p:txBody>
          <a:bodyPr wrap="square" lIns="0" tIns="0" rIns="0" bIns="0" rtlCol="0" anchor="ctr"/>
          <a:lstStyle/>
          <a:p>
            <a:pPr marL="0" indent="0">
              <a:buNone/>
            </a:pPr>
            <a:r>
              <a:rPr lang="en-US" sz="850" b="1" dirty="0">
                <a:solidFill>
                  <a:srgbClr val="2A9D8F"/>
                </a:solidFill>
                <a:latin typeface="Aptos" pitchFamily="34" charset="0"/>
                <a:ea typeface="Aptos" pitchFamily="34" charset="-122"/>
                <a:cs typeface="Aptos" pitchFamily="34" charset="-120"/>
              </a:rPr>
              <a:t>PRECISE SUPPORT, CONNECTED TO CURRICULUM</a:t>
            </a:r>
            <a:endParaRPr lang="en-US" sz="850" dirty="0"/>
          </a:p>
        </p:txBody>
      </p:sp>
      <p:sp>
        <p:nvSpPr>
          <p:cNvPr id="3" name="Text 1"/>
          <p:cNvSpPr/>
          <p:nvPr/>
        </p:nvSpPr>
        <p:spPr>
          <a:xfrm>
            <a:off x="685800" y="658368"/>
            <a:ext cx="10789920" cy="457200"/>
          </a:xfrm>
          <a:prstGeom prst="rect">
            <a:avLst/>
          </a:prstGeom>
          <a:noFill/>
          <a:ln/>
        </p:spPr>
        <p:txBody>
          <a:bodyPr wrap="square" lIns="0" tIns="0" rIns="0" bIns="0" rtlCol="0" anchor="ctr"/>
          <a:lstStyle/>
          <a:p>
            <a:pPr marL="0" indent="0">
              <a:buNone/>
            </a:pPr>
            <a:r>
              <a:rPr lang="en-US" sz="2500" b="1" dirty="0">
                <a:solidFill>
                  <a:srgbClr val="17324D"/>
                </a:solidFill>
                <a:latin typeface="Aptos Display" pitchFamily="34" charset="0"/>
                <a:ea typeface="Aptos Display" pitchFamily="34" charset="-122"/>
                <a:cs typeface="Aptos Display" pitchFamily="34" charset="-120"/>
              </a:rPr>
              <a:t>Pillar 4: Evidence-based targeted support</a:t>
            </a:r>
            <a:endParaRPr lang="en-US" sz="2500" dirty="0"/>
          </a:p>
        </p:txBody>
      </p:sp>
      <p:sp>
        <p:nvSpPr>
          <p:cNvPr id="4" name="Text 2"/>
          <p:cNvSpPr/>
          <p:nvPr/>
        </p:nvSpPr>
        <p:spPr>
          <a:xfrm>
            <a:off x="685800" y="6519672"/>
            <a:ext cx="6217920" cy="182880"/>
          </a:xfrm>
          <a:prstGeom prst="rect">
            <a:avLst/>
          </a:prstGeom>
          <a:noFill/>
          <a:ln/>
        </p:spPr>
        <p:txBody>
          <a:bodyPr wrap="square" lIns="0" tIns="0" rIns="0" bIns="0" rtlCol="0" anchor="ctr"/>
          <a:lstStyle/>
          <a:p>
            <a:pPr marL="0" indent="0">
              <a:buNone/>
            </a:pPr>
            <a:r>
              <a:rPr lang="en-US" sz="800" dirty="0">
                <a:solidFill>
                  <a:srgbClr val="677589"/>
                </a:solidFill>
              </a:rPr>
              <a:t>Inclusion Strategy | Governors briefing</a:t>
            </a:r>
            <a:endParaRPr lang="en-US" sz="800" dirty="0"/>
          </a:p>
        </p:txBody>
      </p:sp>
      <p:sp>
        <p:nvSpPr>
          <p:cNvPr id="5" name="Text 3"/>
          <p:cNvSpPr/>
          <p:nvPr/>
        </p:nvSpPr>
        <p:spPr>
          <a:xfrm>
            <a:off x="868680" y="1417320"/>
            <a:ext cx="3840480" cy="292608"/>
          </a:xfrm>
          <a:prstGeom prst="rect">
            <a:avLst/>
          </a:prstGeom>
          <a:noFill/>
          <a:ln/>
        </p:spPr>
        <p:txBody>
          <a:bodyPr wrap="square" lIns="0" tIns="0" rIns="0" bIns="0" rtlCol="0" anchor="ctr"/>
          <a:lstStyle/>
          <a:p>
            <a:pPr marL="0" indent="0">
              <a:buNone/>
            </a:pPr>
            <a:r>
              <a:rPr lang="en-US" sz="1700" b="1" dirty="0">
                <a:solidFill>
                  <a:srgbClr val="1F2937"/>
                </a:solidFill>
              </a:rPr>
              <a:t>Graduated response cycle</a:t>
            </a:r>
            <a:endParaRPr lang="en-US" sz="1700" dirty="0"/>
          </a:p>
        </p:txBody>
      </p:sp>
      <p:sp>
        <p:nvSpPr>
          <p:cNvPr id="6" name="Text 4"/>
          <p:cNvSpPr/>
          <p:nvPr/>
        </p:nvSpPr>
        <p:spPr>
          <a:xfrm>
            <a:off x="960120" y="1993392"/>
            <a:ext cx="960120" cy="960120"/>
          </a:xfrm>
          <a:prstGeom prst="ellipse">
            <a:avLst/>
          </a:prstGeom>
          <a:solidFill>
            <a:srgbClr val="2A6F97"/>
          </a:solidFill>
          <a:ln>
            <a:solidFill>
              <a:srgbClr val="2A6F97">
                <a:alpha val="0"/>
              </a:srgbClr>
            </a:solidFill>
          </a:ln>
        </p:spPr>
        <p:txBody>
          <a:bodyPr wrap="square" lIns="254" tIns="254" rIns="254" bIns="254" rtlCol="0" anchor="ctr"/>
          <a:lstStyle/>
          <a:p>
            <a:pPr marL="0" indent="0" algn="ctr">
              <a:buNone/>
            </a:pPr>
            <a:r>
              <a:rPr lang="en-US" sz="1200" b="1" dirty="0">
                <a:solidFill>
                  <a:srgbClr val="FFFFFF"/>
                </a:solidFill>
              </a:rPr>
              <a:t>Assess</a:t>
            </a:r>
            <a:endParaRPr lang="en-US" sz="1200" dirty="0"/>
          </a:p>
        </p:txBody>
      </p:sp>
      <p:sp>
        <p:nvSpPr>
          <p:cNvPr id="7" name="Shape 5"/>
          <p:cNvSpPr/>
          <p:nvPr/>
        </p:nvSpPr>
        <p:spPr>
          <a:xfrm>
            <a:off x="1965960" y="2468880"/>
            <a:ext cx="310896" cy="0"/>
          </a:xfrm>
          <a:prstGeom prst="line">
            <a:avLst/>
          </a:prstGeom>
          <a:noFill/>
          <a:ln w="20320">
            <a:solidFill>
              <a:srgbClr val="A6B6C4"/>
            </a:solidFill>
            <a:prstDash val="solid"/>
            <a:tailEnd type="triangle"/>
          </a:ln>
        </p:spPr>
      </p:sp>
      <p:sp>
        <p:nvSpPr>
          <p:cNvPr id="8" name="Text 6"/>
          <p:cNvSpPr/>
          <p:nvPr/>
        </p:nvSpPr>
        <p:spPr>
          <a:xfrm>
            <a:off x="2377440" y="1993392"/>
            <a:ext cx="960120" cy="960120"/>
          </a:xfrm>
          <a:prstGeom prst="ellipse">
            <a:avLst/>
          </a:prstGeom>
          <a:solidFill>
            <a:srgbClr val="2A9D8F"/>
          </a:solidFill>
          <a:ln>
            <a:solidFill>
              <a:srgbClr val="2A9D8F">
                <a:alpha val="0"/>
              </a:srgbClr>
            </a:solidFill>
          </a:ln>
        </p:spPr>
        <p:txBody>
          <a:bodyPr wrap="square" lIns="254" tIns="254" rIns="254" bIns="254" rtlCol="0" anchor="ctr"/>
          <a:lstStyle/>
          <a:p>
            <a:pPr marL="0" indent="0" algn="ctr">
              <a:buNone/>
            </a:pPr>
            <a:r>
              <a:rPr lang="en-US" sz="1200" b="1" dirty="0">
                <a:solidFill>
                  <a:srgbClr val="FFFFFF"/>
                </a:solidFill>
              </a:rPr>
              <a:t>Plan</a:t>
            </a:r>
            <a:endParaRPr lang="en-US" sz="1200" dirty="0"/>
          </a:p>
        </p:txBody>
      </p:sp>
      <p:sp>
        <p:nvSpPr>
          <p:cNvPr id="9" name="Shape 7"/>
          <p:cNvSpPr/>
          <p:nvPr/>
        </p:nvSpPr>
        <p:spPr>
          <a:xfrm>
            <a:off x="3383280" y="2468880"/>
            <a:ext cx="310896" cy="0"/>
          </a:xfrm>
          <a:prstGeom prst="line">
            <a:avLst/>
          </a:prstGeom>
          <a:noFill/>
          <a:ln w="20320">
            <a:solidFill>
              <a:srgbClr val="A6B6C4"/>
            </a:solidFill>
            <a:prstDash val="solid"/>
            <a:tailEnd type="triangle"/>
          </a:ln>
        </p:spPr>
      </p:sp>
      <p:sp>
        <p:nvSpPr>
          <p:cNvPr id="10" name="Text 8"/>
          <p:cNvSpPr/>
          <p:nvPr/>
        </p:nvSpPr>
        <p:spPr>
          <a:xfrm>
            <a:off x="3794760" y="1993392"/>
            <a:ext cx="960120" cy="960120"/>
          </a:xfrm>
          <a:prstGeom prst="ellipse">
            <a:avLst/>
          </a:prstGeom>
          <a:solidFill>
            <a:srgbClr val="6A994E"/>
          </a:solidFill>
          <a:ln>
            <a:solidFill>
              <a:srgbClr val="6A994E">
                <a:alpha val="0"/>
              </a:srgbClr>
            </a:solidFill>
          </a:ln>
        </p:spPr>
        <p:txBody>
          <a:bodyPr wrap="square" lIns="254" tIns="254" rIns="254" bIns="254" rtlCol="0" anchor="ctr"/>
          <a:lstStyle/>
          <a:p>
            <a:pPr marL="0" indent="0" algn="ctr">
              <a:buNone/>
            </a:pPr>
            <a:r>
              <a:rPr lang="en-US" sz="1200" b="1" dirty="0">
                <a:solidFill>
                  <a:srgbClr val="FFFFFF"/>
                </a:solidFill>
              </a:rPr>
              <a:t>Do</a:t>
            </a:r>
            <a:endParaRPr lang="en-US" sz="1200" dirty="0"/>
          </a:p>
        </p:txBody>
      </p:sp>
      <p:sp>
        <p:nvSpPr>
          <p:cNvPr id="11" name="Shape 9"/>
          <p:cNvSpPr/>
          <p:nvPr/>
        </p:nvSpPr>
        <p:spPr>
          <a:xfrm>
            <a:off x="4800600" y="2468880"/>
            <a:ext cx="310896" cy="0"/>
          </a:xfrm>
          <a:prstGeom prst="line">
            <a:avLst/>
          </a:prstGeom>
          <a:noFill/>
          <a:ln w="20320">
            <a:solidFill>
              <a:srgbClr val="A6B6C4"/>
            </a:solidFill>
            <a:prstDash val="solid"/>
            <a:tailEnd type="triangle"/>
          </a:ln>
        </p:spPr>
      </p:sp>
      <p:sp>
        <p:nvSpPr>
          <p:cNvPr id="12" name="Text 10"/>
          <p:cNvSpPr/>
          <p:nvPr/>
        </p:nvSpPr>
        <p:spPr>
          <a:xfrm>
            <a:off x="5212080" y="1993392"/>
            <a:ext cx="960120" cy="960120"/>
          </a:xfrm>
          <a:prstGeom prst="ellipse">
            <a:avLst/>
          </a:prstGeom>
          <a:solidFill>
            <a:srgbClr val="E76F51"/>
          </a:solidFill>
          <a:ln>
            <a:solidFill>
              <a:srgbClr val="E76F51">
                <a:alpha val="0"/>
              </a:srgbClr>
            </a:solidFill>
          </a:ln>
        </p:spPr>
        <p:txBody>
          <a:bodyPr wrap="square" lIns="254" tIns="254" rIns="254" bIns="254" rtlCol="0" anchor="ctr"/>
          <a:lstStyle/>
          <a:p>
            <a:pPr marL="0" indent="0" algn="ctr">
              <a:buNone/>
            </a:pPr>
            <a:r>
              <a:rPr lang="en-US" sz="1200" b="1" dirty="0">
                <a:solidFill>
                  <a:srgbClr val="FFFFFF"/>
                </a:solidFill>
              </a:rPr>
              <a:t>Review</a:t>
            </a:r>
            <a:endParaRPr lang="en-US" sz="1200" dirty="0"/>
          </a:p>
        </p:txBody>
      </p:sp>
      <p:sp>
        <p:nvSpPr>
          <p:cNvPr id="13" name="Text 11"/>
          <p:cNvSpPr/>
          <p:nvPr/>
        </p:nvSpPr>
        <p:spPr>
          <a:xfrm>
            <a:off x="868680" y="3657600"/>
            <a:ext cx="5029200" cy="1417320"/>
          </a:xfrm>
          <a:prstGeom prst="rect">
            <a:avLst/>
          </a:prstGeom>
          <a:noFill/>
          <a:ln/>
        </p:spPr>
        <p:txBody>
          <a:bodyPr wrap="square" lIns="254" tIns="254" rIns="254" bIns="254" rtlCol="0" anchor="ctr">
            <a:normAutofit/>
          </a:bodyPr>
          <a:lstStyle/>
          <a:p>
            <a:r>
              <a:rPr lang="en-US" sz="1450" dirty="0">
                <a:solidFill>
                  <a:srgbClr val="1F2937"/>
                </a:solidFill>
              </a:rPr>
              <a:t>Identify specific barriers</a:t>
            </a:r>
            <a:endParaRPr lang="en-US" sz="1450" dirty="0"/>
          </a:p>
          <a:p>
            <a:r>
              <a:rPr lang="en-US" sz="1450" dirty="0">
                <a:solidFill>
                  <a:srgbClr val="1F2937"/>
                </a:solidFill>
              </a:rPr>
              <a:t>Select evidence-informed strategies</a:t>
            </a:r>
            <a:endParaRPr lang="en-US" sz="1450" dirty="0"/>
          </a:p>
          <a:p>
            <a:r>
              <a:rPr lang="en-US" sz="1450" dirty="0">
                <a:solidFill>
                  <a:srgbClr val="1F2937"/>
                </a:solidFill>
              </a:rPr>
              <a:t>Deliver consistently</a:t>
            </a:r>
            <a:endParaRPr lang="en-US" sz="1450" dirty="0"/>
          </a:p>
          <a:p>
            <a:r>
              <a:rPr lang="en-US" sz="1450" dirty="0">
                <a:solidFill>
                  <a:srgbClr val="1F2937"/>
                </a:solidFill>
              </a:rPr>
              <a:t>Review impact and adapt</a:t>
            </a:r>
            <a:endParaRPr lang="en-US" sz="1450" dirty="0"/>
          </a:p>
        </p:txBody>
      </p:sp>
      <p:sp>
        <p:nvSpPr>
          <p:cNvPr id="14" name="Text 12"/>
          <p:cNvSpPr/>
          <p:nvPr/>
        </p:nvSpPr>
        <p:spPr>
          <a:xfrm>
            <a:off x="6720840" y="1417320"/>
            <a:ext cx="2743200" cy="292608"/>
          </a:xfrm>
          <a:prstGeom prst="rect">
            <a:avLst/>
          </a:prstGeom>
          <a:noFill/>
          <a:ln/>
        </p:spPr>
        <p:txBody>
          <a:bodyPr wrap="square" lIns="0" tIns="0" rIns="0" bIns="0" rtlCol="0" anchor="ctr"/>
          <a:lstStyle/>
          <a:p>
            <a:pPr marL="0" indent="0">
              <a:buNone/>
            </a:pPr>
            <a:r>
              <a:rPr lang="en-US" sz="1700" b="1" dirty="0">
                <a:solidFill>
                  <a:srgbClr val="1F2937"/>
                </a:solidFill>
              </a:rPr>
              <a:t>Support strands</a:t>
            </a:r>
            <a:endParaRPr lang="en-US" sz="1700" dirty="0"/>
          </a:p>
        </p:txBody>
      </p:sp>
      <p:sp>
        <p:nvSpPr>
          <p:cNvPr id="15" name="Text 13"/>
          <p:cNvSpPr/>
          <p:nvPr/>
        </p:nvSpPr>
        <p:spPr>
          <a:xfrm>
            <a:off x="6812280" y="1965960"/>
            <a:ext cx="1143000" cy="201168"/>
          </a:xfrm>
          <a:prstGeom prst="rect">
            <a:avLst/>
          </a:prstGeom>
          <a:noFill/>
          <a:ln/>
        </p:spPr>
        <p:txBody>
          <a:bodyPr wrap="square" lIns="0" tIns="0" rIns="0" bIns="0" rtlCol="0" anchor="ctr"/>
          <a:lstStyle/>
          <a:p>
            <a:pPr marL="0" indent="0">
              <a:buNone/>
            </a:pPr>
            <a:r>
              <a:rPr lang="en-US" sz="1300" b="1" dirty="0">
                <a:solidFill>
                  <a:srgbClr val="17324D"/>
                </a:solidFill>
              </a:rPr>
              <a:t>Academic</a:t>
            </a:r>
            <a:endParaRPr lang="en-US" sz="1300" dirty="0"/>
          </a:p>
        </p:txBody>
      </p:sp>
      <p:sp>
        <p:nvSpPr>
          <p:cNvPr id="16" name="Shape 14"/>
          <p:cNvSpPr/>
          <p:nvPr/>
        </p:nvSpPr>
        <p:spPr>
          <a:xfrm>
            <a:off x="7973568" y="2075688"/>
            <a:ext cx="347472" cy="0"/>
          </a:xfrm>
          <a:prstGeom prst="line">
            <a:avLst/>
          </a:prstGeom>
          <a:noFill/>
          <a:ln w="16510">
            <a:solidFill>
              <a:srgbClr val="9DB0BF"/>
            </a:solidFill>
            <a:prstDash val="solid"/>
            <a:tailEnd type="triangle"/>
          </a:ln>
        </p:spPr>
      </p:sp>
      <p:sp>
        <p:nvSpPr>
          <p:cNvPr id="17" name="Text 15"/>
          <p:cNvSpPr/>
          <p:nvPr/>
        </p:nvSpPr>
        <p:spPr>
          <a:xfrm>
            <a:off x="8458200" y="1965960"/>
            <a:ext cx="2743200" cy="201168"/>
          </a:xfrm>
          <a:prstGeom prst="rect">
            <a:avLst/>
          </a:prstGeom>
          <a:noFill/>
          <a:ln/>
        </p:spPr>
        <p:txBody>
          <a:bodyPr wrap="square" lIns="0" tIns="0" rIns="0" bIns="0" rtlCol="0" anchor="ctr">
            <a:normAutofit/>
          </a:bodyPr>
          <a:lstStyle/>
          <a:p>
            <a:pPr marL="0" indent="0">
              <a:buNone/>
            </a:pPr>
            <a:r>
              <a:rPr lang="en-US" sz="1250" dirty="0">
                <a:solidFill>
                  <a:srgbClr val="4B5563"/>
                </a:solidFill>
              </a:rPr>
              <a:t>literacy • numeracy</a:t>
            </a:r>
            <a:endParaRPr lang="en-US" sz="1250" dirty="0"/>
          </a:p>
        </p:txBody>
      </p:sp>
      <p:sp>
        <p:nvSpPr>
          <p:cNvPr id="18" name="Text 16"/>
          <p:cNvSpPr/>
          <p:nvPr/>
        </p:nvSpPr>
        <p:spPr>
          <a:xfrm>
            <a:off x="6812280" y="2788920"/>
            <a:ext cx="1143000" cy="201168"/>
          </a:xfrm>
          <a:prstGeom prst="rect">
            <a:avLst/>
          </a:prstGeom>
          <a:noFill/>
          <a:ln/>
        </p:spPr>
        <p:txBody>
          <a:bodyPr wrap="square" lIns="0" tIns="0" rIns="0" bIns="0" rtlCol="0" anchor="ctr"/>
          <a:lstStyle/>
          <a:p>
            <a:pPr marL="0" indent="0">
              <a:buNone/>
            </a:pPr>
            <a:r>
              <a:rPr lang="en-US" sz="1300" b="1" dirty="0">
                <a:solidFill>
                  <a:srgbClr val="17324D"/>
                </a:solidFill>
              </a:rPr>
              <a:t>SEND</a:t>
            </a:r>
            <a:endParaRPr lang="en-US" sz="1300" dirty="0"/>
          </a:p>
        </p:txBody>
      </p:sp>
      <p:sp>
        <p:nvSpPr>
          <p:cNvPr id="19" name="Shape 17"/>
          <p:cNvSpPr/>
          <p:nvPr/>
        </p:nvSpPr>
        <p:spPr>
          <a:xfrm>
            <a:off x="7973568" y="2898648"/>
            <a:ext cx="347472" cy="0"/>
          </a:xfrm>
          <a:prstGeom prst="line">
            <a:avLst/>
          </a:prstGeom>
          <a:noFill/>
          <a:ln w="16510">
            <a:solidFill>
              <a:srgbClr val="9DB0BF"/>
            </a:solidFill>
            <a:prstDash val="solid"/>
            <a:tailEnd type="triangle"/>
          </a:ln>
        </p:spPr>
      </p:sp>
      <p:sp>
        <p:nvSpPr>
          <p:cNvPr id="20" name="Text 18"/>
          <p:cNvSpPr/>
          <p:nvPr/>
        </p:nvSpPr>
        <p:spPr>
          <a:xfrm>
            <a:off x="8458200" y="2788920"/>
            <a:ext cx="2743200" cy="201168"/>
          </a:xfrm>
          <a:prstGeom prst="rect">
            <a:avLst/>
          </a:prstGeom>
          <a:noFill/>
          <a:ln/>
        </p:spPr>
        <p:txBody>
          <a:bodyPr wrap="square" lIns="0" tIns="0" rIns="0" bIns="0" rtlCol="0" anchor="ctr">
            <a:normAutofit/>
          </a:bodyPr>
          <a:lstStyle/>
          <a:p>
            <a:pPr marL="0" indent="0">
              <a:buNone/>
            </a:pPr>
            <a:r>
              <a:rPr lang="en-US" sz="1250" dirty="0">
                <a:solidFill>
                  <a:srgbClr val="4B5563"/>
                </a:solidFill>
              </a:rPr>
              <a:t>passports • RCP • agencies</a:t>
            </a:r>
            <a:endParaRPr lang="en-US" sz="1250" dirty="0"/>
          </a:p>
        </p:txBody>
      </p:sp>
      <p:sp>
        <p:nvSpPr>
          <p:cNvPr id="21" name="Text 19"/>
          <p:cNvSpPr/>
          <p:nvPr/>
        </p:nvSpPr>
        <p:spPr>
          <a:xfrm>
            <a:off x="6812280" y="3611880"/>
            <a:ext cx="1143000" cy="201168"/>
          </a:xfrm>
          <a:prstGeom prst="rect">
            <a:avLst/>
          </a:prstGeom>
          <a:noFill/>
          <a:ln/>
        </p:spPr>
        <p:txBody>
          <a:bodyPr wrap="square" lIns="0" tIns="0" rIns="0" bIns="0" rtlCol="0" anchor="ctr"/>
          <a:lstStyle/>
          <a:p>
            <a:pPr marL="0" indent="0">
              <a:buNone/>
            </a:pPr>
            <a:r>
              <a:rPr lang="en-US" sz="1300" b="1" dirty="0">
                <a:solidFill>
                  <a:srgbClr val="17324D"/>
                </a:solidFill>
              </a:rPr>
              <a:t>SEMH</a:t>
            </a:r>
            <a:endParaRPr lang="en-US" sz="1300" dirty="0"/>
          </a:p>
        </p:txBody>
      </p:sp>
      <p:sp>
        <p:nvSpPr>
          <p:cNvPr id="22" name="Shape 20"/>
          <p:cNvSpPr/>
          <p:nvPr/>
        </p:nvSpPr>
        <p:spPr>
          <a:xfrm>
            <a:off x="7973568" y="3721608"/>
            <a:ext cx="347472" cy="0"/>
          </a:xfrm>
          <a:prstGeom prst="line">
            <a:avLst/>
          </a:prstGeom>
          <a:noFill/>
          <a:ln w="16510">
            <a:solidFill>
              <a:srgbClr val="9DB0BF"/>
            </a:solidFill>
            <a:prstDash val="solid"/>
            <a:tailEnd type="triangle"/>
          </a:ln>
        </p:spPr>
      </p:sp>
      <p:sp>
        <p:nvSpPr>
          <p:cNvPr id="23" name="Text 21"/>
          <p:cNvSpPr/>
          <p:nvPr/>
        </p:nvSpPr>
        <p:spPr>
          <a:xfrm>
            <a:off x="8458200" y="3611880"/>
            <a:ext cx="2743200" cy="201168"/>
          </a:xfrm>
          <a:prstGeom prst="rect">
            <a:avLst/>
          </a:prstGeom>
          <a:noFill/>
          <a:ln/>
        </p:spPr>
        <p:txBody>
          <a:bodyPr wrap="square" lIns="0" tIns="0" rIns="0" bIns="0" rtlCol="0" anchor="ctr">
            <a:normAutofit/>
          </a:bodyPr>
          <a:lstStyle/>
          <a:p>
            <a:pPr marL="0" indent="0">
              <a:buNone/>
            </a:pPr>
            <a:r>
              <a:rPr lang="en-US" sz="1250" dirty="0">
                <a:solidFill>
                  <a:srgbClr val="4B5563"/>
                </a:solidFill>
              </a:rPr>
              <a:t>mentoring • regulation • counselling</a:t>
            </a:r>
            <a:endParaRPr lang="en-US" sz="1250" dirty="0"/>
          </a:p>
        </p:txBody>
      </p:sp>
      <p:sp>
        <p:nvSpPr>
          <p:cNvPr id="24" name="Text 22"/>
          <p:cNvSpPr/>
          <p:nvPr/>
        </p:nvSpPr>
        <p:spPr>
          <a:xfrm>
            <a:off x="6812280" y="4434840"/>
            <a:ext cx="1143000" cy="201168"/>
          </a:xfrm>
          <a:prstGeom prst="rect">
            <a:avLst/>
          </a:prstGeom>
          <a:noFill/>
          <a:ln/>
        </p:spPr>
        <p:txBody>
          <a:bodyPr wrap="square" lIns="0" tIns="0" rIns="0" bIns="0" rtlCol="0" anchor="ctr"/>
          <a:lstStyle/>
          <a:p>
            <a:pPr marL="0" indent="0">
              <a:buNone/>
            </a:pPr>
            <a:r>
              <a:rPr lang="en-US" sz="1300" b="1" dirty="0">
                <a:solidFill>
                  <a:srgbClr val="17324D"/>
                </a:solidFill>
              </a:rPr>
              <a:t>Attendance</a:t>
            </a:r>
            <a:endParaRPr lang="en-US" sz="1300" dirty="0"/>
          </a:p>
        </p:txBody>
      </p:sp>
      <p:sp>
        <p:nvSpPr>
          <p:cNvPr id="25" name="Shape 23"/>
          <p:cNvSpPr/>
          <p:nvPr/>
        </p:nvSpPr>
        <p:spPr>
          <a:xfrm>
            <a:off x="7973568" y="4544568"/>
            <a:ext cx="347472" cy="0"/>
          </a:xfrm>
          <a:prstGeom prst="line">
            <a:avLst/>
          </a:prstGeom>
          <a:noFill/>
          <a:ln w="16510">
            <a:solidFill>
              <a:srgbClr val="9DB0BF"/>
            </a:solidFill>
            <a:prstDash val="solid"/>
            <a:tailEnd type="triangle"/>
          </a:ln>
        </p:spPr>
      </p:sp>
      <p:sp>
        <p:nvSpPr>
          <p:cNvPr id="26" name="Text 24"/>
          <p:cNvSpPr/>
          <p:nvPr/>
        </p:nvSpPr>
        <p:spPr>
          <a:xfrm>
            <a:off x="8458200" y="4434840"/>
            <a:ext cx="2743200" cy="201168"/>
          </a:xfrm>
          <a:prstGeom prst="rect">
            <a:avLst/>
          </a:prstGeom>
          <a:noFill/>
          <a:ln/>
        </p:spPr>
        <p:txBody>
          <a:bodyPr wrap="square" lIns="0" tIns="0" rIns="0" bIns="0" rtlCol="0" anchor="ctr">
            <a:normAutofit/>
          </a:bodyPr>
          <a:lstStyle/>
          <a:p>
            <a:pPr marL="0" indent="0">
              <a:buNone/>
            </a:pPr>
            <a:r>
              <a:rPr lang="en-US" sz="1250" dirty="0">
                <a:solidFill>
                  <a:srgbClr val="4B5563"/>
                </a:solidFill>
              </a:rPr>
              <a:t>reintegration • multi-agency</a:t>
            </a:r>
            <a:endParaRPr lang="en-US" sz="1250" dirty="0"/>
          </a:p>
        </p:txBody>
      </p:sp>
      <p:sp>
        <p:nvSpPr>
          <p:cNvPr id="27" name="Shape 25"/>
          <p:cNvSpPr/>
          <p:nvPr/>
        </p:nvSpPr>
        <p:spPr>
          <a:xfrm>
            <a:off x="6720840" y="5486400"/>
            <a:ext cx="4343400" cy="411480"/>
          </a:xfrm>
          <a:prstGeom prst="roundRect">
            <a:avLst>
              <a:gd name="adj" fmla="val 17778"/>
            </a:avLst>
          </a:prstGeom>
          <a:solidFill>
            <a:srgbClr val="17324D"/>
          </a:solidFill>
          <a:ln w="12700">
            <a:solidFill>
              <a:srgbClr val="17324D">
                <a:alpha val="0"/>
              </a:srgbClr>
            </a:solidFill>
            <a:prstDash val="solid"/>
          </a:ln>
        </p:spPr>
      </p:sp>
      <p:sp>
        <p:nvSpPr>
          <p:cNvPr id="28" name="Text 26"/>
          <p:cNvSpPr/>
          <p:nvPr/>
        </p:nvSpPr>
        <p:spPr>
          <a:xfrm>
            <a:off x="6876288" y="5614416"/>
            <a:ext cx="4023360" cy="146304"/>
          </a:xfrm>
          <a:prstGeom prst="rect">
            <a:avLst/>
          </a:prstGeom>
          <a:noFill/>
          <a:ln/>
        </p:spPr>
        <p:txBody>
          <a:bodyPr wrap="square" lIns="0" tIns="0" rIns="0" bIns="0" rtlCol="0" anchor="ctr">
            <a:noAutofit/>
          </a:bodyPr>
          <a:lstStyle/>
          <a:p>
            <a:pPr marL="0" indent="0" algn="ctr">
              <a:buNone/>
            </a:pPr>
            <a:r>
              <a:rPr lang="en-US" sz="1200" b="1" dirty="0">
                <a:solidFill>
                  <a:srgbClr val="FFFFFF"/>
                </a:solidFill>
              </a:rPr>
              <a:t>Principle: keep students connected to the mainstream curriculum wherever possible</a:t>
            </a:r>
            <a:endParaRPr lang="en-US" sz="1200"/>
          </a:p>
        </p:txBody>
      </p:sp>
      <p:sp>
        <p:nvSpPr>
          <p:cNvPr id="29" name="Slide Number Placeholder 0"/>
          <p:cNvSpPr>
            <a:spLocks noGrp="1"/>
          </p:cNvSpPr>
          <p:nvPr>
            <p:ph type="sldNum" sz="quarter" idx="4294967295"/>
          </p:nvPr>
        </p:nvSpPr>
        <p:spPr>
          <a:xfrm>
            <a:off x="11384280" y="6547104"/>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5F6B7A"/>
                </a:solidFill>
                <a:latin typeface="Aptos"/>
                <a:ea typeface="Aptos"/>
                <a:cs typeface="Aptos"/>
              </a:defRPr>
            </a:lvl1pPr>
          </a:lstStyle>
          <a:p>
            <a:pPr algn="l"/>
            <a:fld id="{F7021451-1387-4CA6-816F-3879F97B5CBC}" type="slidenum">
              <a:rPr lang="en-US" b="0"/>
              <a:t>7</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685800" y="393192"/>
            <a:ext cx="4389120" cy="219456"/>
          </a:xfrm>
          <a:prstGeom prst="rect">
            <a:avLst/>
          </a:prstGeom>
          <a:noFill/>
          <a:ln/>
        </p:spPr>
        <p:txBody>
          <a:bodyPr wrap="square" lIns="0" tIns="0" rIns="0" bIns="0" rtlCol="0" anchor="ctr"/>
          <a:lstStyle/>
          <a:p>
            <a:pPr marL="0" indent="0">
              <a:buNone/>
            </a:pPr>
            <a:r>
              <a:rPr lang="en-US" sz="850" b="1" dirty="0">
                <a:solidFill>
                  <a:srgbClr val="2A9D8F"/>
                </a:solidFill>
                <a:latin typeface="Aptos" pitchFamily="34" charset="0"/>
                <a:ea typeface="Aptos" pitchFamily="34" charset="-122"/>
                <a:cs typeface="Aptos" pitchFamily="34" charset="-120"/>
              </a:rPr>
              <a:t>VISIBLE IN DAILY PRACTICE</a:t>
            </a:r>
            <a:endParaRPr lang="en-US" sz="850" dirty="0"/>
          </a:p>
        </p:txBody>
      </p:sp>
      <p:sp>
        <p:nvSpPr>
          <p:cNvPr id="3" name="Text 1"/>
          <p:cNvSpPr/>
          <p:nvPr/>
        </p:nvSpPr>
        <p:spPr>
          <a:xfrm>
            <a:off x="685800" y="658368"/>
            <a:ext cx="10789920" cy="457200"/>
          </a:xfrm>
          <a:prstGeom prst="rect">
            <a:avLst/>
          </a:prstGeom>
          <a:noFill/>
          <a:ln/>
        </p:spPr>
        <p:txBody>
          <a:bodyPr wrap="square" lIns="0" tIns="0" rIns="0" bIns="0" rtlCol="0" anchor="ctr"/>
          <a:lstStyle/>
          <a:p>
            <a:pPr marL="0" indent="0">
              <a:buNone/>
            </a:pPr>
            <a:r>
              <a:rPr lang="en-US" sz="2500" b="1" dirty="0">
                <a:solidFill>
                  <a:srgbClr val="17324D"/>
                </a:solidFill>
                <a:latin typeface="Aptos Display" pitchFamily="34" charset="0"/>
                <a:ea typeface="Aptos Display" pitchFamily="34" charset="-122"/>
                <a:cs typeface="Aptos Display" pitchFamily="34" charset="-120"/>
              </a:rPr>
              <a:t>Pillar 5: Creating an inclusive environment</a:t>
            </a:r>
            <a:endParaRPr lang="en-US" sz="2500" dirty="0"/>
          </a:p>
        </p:txBody>
      </p:sp>
      <p:sp>
        <p:nvSpPr>
          <p:cNvPr id="4" name="Text 2"/>
          <p:cNvSpPr/>
          <p:nvPr/>
        </p:nvSpPr>
        <p:spPr>
          <a:xfrm>
            <a:off x="685800" y="6519672"/>
            <a:ext cx="6217920" cy="182880"/>
          </a:xfrm>
          <a:prstGeom prst="rect">
            <a:avLst/>
          </a:prstGeom>
          <a:noFill/>
          <a:ln/>
        </p:spPr>
        <p:txBody>
          <a:bodyPr wrap="square" lIns="0" tIns="0" rIns="0" bIns="0" rtlCol="0" anchor="ctr"/>
          <a:lstStyle/>
          <a:p>
            <a:pPr marL="0" indent="0">
              <a:buNone/>
            </a:pPr>
            <a:r>
              <a:rPr lang="en-US" sz="800" dirty="0">
                <a:solidFill>
                  <a:srgbClr val="677589"/>
                </a:solidFill>
              </a:rPr>
              <a:t>Inclusion Strategy | Governors briefing</a:t>
            </a:r>
            <a:endParaRPr lang="en-US" sz="800" dirty="0"/>
          </a:p>
        </p:txBody>
      </p:sp>
      <p:sp>
        <p:nvSpPr>
          <p:cNvPr id="5" name="Text 3"/>
          <p:cNvSpPr/>
          <p:nvPr/>
        </p:nvSpPr>
        <p:spPr>
          <a:xfrm>
            <a:off x="822960" y="1417320"/>
            <a:ext cx="8503920" cy="320040"/>
          </a:xfrm>
          <a:prstGeom prst="rect">
            <a:avLst/>
          </a:prstGeom>
          <a:noFill/>
          <a:ln/>
        </p:spPr>
        <p:txBody>
          <a:bodyPr wrap="square" lIns="0" tIns="0" rIns="0" bIns="0" rtlCol="0" anchor="ctr"/>
          <a:lstStyle/>
          <a:p>
            <a:pPr marL="0" indent="0">
              <a:buNone/>
            </a:pPr>
            <a:r>
              <a:rPr lang="en-US" sz="1800" b="1" dirty="0">
                <a:solidFill>
                  <a:srgbClr val="17324D"/>
                </a:solidFill>
              </a:rPr>
              <a:t>Inclusion is everyone’s responsibility — physically, socially and emotionally.</a:t>
            </a:r>
            <a:endParaRPr lang="en-US" sz="1800" dirty="0"/>
          </a:p>
        </p:txBody>
      </p:sp>
      <p:sp>
        <p:nvSpPr>
          <p:cNvPr id="6" name="Shape 4"/>
          <p:cNvSpPr/>
          <p:nvPr/>
        </p:nvSpPr>
        <p:spPr>
          <a:xfrm>
            <a:off x="868680" y="1993392"/>
            <a:ext cx="219456" cy="219456"/>
          </a:xfrm>
          <a:prstGeom prst="roundRect">
            <a:avLst>
              <a:gd name="adj" fmla="val 12500"/>
            </a:avLst>
          </a:prstGeom>
          <a:solidFill>
            <a:srgbClr val="2A6F97"/>
          </a:solidFill>
          <a:ln w="12700">
            <a:solidFill>
              <a:srgbClr val="2A6F97">
                <a:alpha val="0"/>
              </a:srgbClr>
            </a:solidFill>
            <a:prstDash val="solid"/>
          </a:ln>
        </p:spPr>
      </p:sp>
      <p:sp>
        <p:nvSpPr>
          <p:cNvPr id="7" name="Text 5"/>
          <p:cNvSpPr/>
          <p:nvPr/>
        </p:nvSpPr>
        <p:spPr>
          <a:xfrm>
            <a:off x="1261872" y="1965960"/>
            <a:ext cx="2331720" cy="228600"/>
          </a:xfrm>
          <a:prstGeom prst="rect">
            <a:avLst/>
          </a:prstGeom>
          <a:noFill/>
          <a:ln/>
        </p:spPr>
        <p:txBody>
          <a:bodyPr wrap="square" lIns="0" tIns="0" rIns="0" bIns="0" rtlCol="0" anchor="ctr"/>
          <a:lstStyle/>
          <a:p>
            <a:pPr marL="0" indent="0">
              <a:buNone/>
            </a:pPr>
            <a:r>
              <a:rPr lang="en-US" sz="1420" b="1" dirty="0">
                <a:solidFill>
                  <a:srgbClr val="1F2937"/>
                </a:solidFill>
              </a:rPr>
              <a:t>Safe &amp; predictable</a:t>
            </a:r>
            <a:endParaRPr lang="en-US" sz="1420" dirty="0"/>
          </a:p>
        </p:txBody>
      </p:sp>
      <p:sp>
        <p:nvSpPr>
          <p:cNvPr id="8" name="Text 6"/>
          <p:cNvSpPr/>
          <p:nvPr/>
        </p:nvSpPr>
        <p:spPr>
          <a:xfrm>
            <a:off x="3657600" y="1965960"/>
            <a:ext cx="3657600" cy="228600"/>
          </a:xfrm>
          <a:prstGeom prst="rect">
            <a:avLst/>
          </a:prstGeom>
          <a:noFill/>
          <a:ln/>
        </p:spPr>
        <p:txBody>
          <a:bodyPr wrap="square" lIns="0" tIns="0" rIns="0" bIns="0" rtlCol="0" anchor="ctr">
            <a:normAutofit/>
          </a:bodyPr>
          <a:lstStyle/>
          <a:p>
            <a:pPr marL="0" indent="0">
              <a:buNone/>
            </a:pPr>
            <a:r>
              <a:rPr lang="en-US" sz="1250" dirty="0">
                <a:solidFill>
                  <a:srgbClr val="4B5563"/>
                </a:solidFill>
              </a:rPr>
              <a:t>clear routines • calm transitions • safe spaces</a:t>
            </a:r>
            <a:endParaRPr lang="en-US" sz="1250" dirty="0"/>
          </a:p>
        </p:txBody>
      </p:sp>
      <p:sp>
        <p:nvSpPr>
          <p:cNvPr id="9" name="Shape 7"/>
          <p:cNvSpPr/>
          <p:nvPr/>
        </p:nvSpPr>
        <p:spPr>
          <a:xfrm>
            <a:off x="868680" y="2798064"/>
            <a:ext cx="219456" cy="219456"/>
          </a:xfrm>
          <a:prstGeom prst="roundRect">
            <a:avLst>
              <a:gd name="adj" fmla="val 12500"/>
            </a:avLst>
          </a:prstGeom>
          <a:solidFill>
            <a:srgbClr val="2A9D8F"/>
          </a:solidFill>
          <a:ln w="12700">
            <a:solidFill>
              <a:srgbClr val="2A9D8F">
                <a:alpha val="0"/>
              </a:srgbClr>
            </a:solidFill>
            <a:prstDash val="solid"/>
          </a:ln>
        </p:spPr>
      </p:sp>
      <p:sp>
        <p:nvSpPr>
          <p:cNvPr id="10" name="Text 8"/>
          <p:cNvSpPr/>
          <p:nvPr/>
        </p:nvSpPr>
        <p:spPr>
          <a:xfrm>
            <a:off x="1261872" y="2770632"/>
            <a:ext cx="2331720" cy="228600"/>
          </a:xfrm>
          <a:prstGeom prst="rect">
            <a:avLst/>
          </a:prstGeom>
          <a:noFill/>
          <a:ln/>
        </p:spPr>
        <p:txBody>
          <a:bodyPr wrap="square" lIns="0" tIns="0" rIns="0" bIns="0" rtlCol="0" anchor="ctr"/>
          <a:lstStyle/>
          <a:p>
            <a:pPr marL="0" indent="0">
              <a:buNone/>
            </a:pPr>
            <a:r>
              <a:rPr lang="en-US" sz="1420" b="1" dirty="0">
                <a:solidFill>
                  <a:srgbClr val="1F2937"/>
                </a:solidFill>
              </a:rPr>
              <a:t>Respect &amp; relationships</a:t>
            </a:r>
            <a:endParaRPr lang="en-US" sz="1420" dirty="0"/>
          </a:p>
        </p:txBody>
      </p:sp>
      <p:sp>
        <p:nvSpPr>
          <p:cNvPr id="11" name="Text 9"/>
          <p:cNvSpPr/>
          <p:nvPr/>
        </p:nvSpPr>
        <p:spPr>
          <a:xfrm>
            <a:off x="3657600" y="2770632"/>
            <a:ext cx="3657600" cy="228600"/>
          </a:xfrm>
          <a:prstGeom prst="rect">
            <a:avLst/>
          </a:prstGeom>
          <a:noFill/>
          <a:ln/>
        </p:spPr>
        <p:txBody>
          <a:bodyPr wrap="square" lIns="0" tIns="0" rIns="0" bIns="0" rtlCol="0" anchor="ctr">
            <a:normAutofit/>
          </a:bodyPr>
          <a:lstStyle/>
          <a:p>
            <a:pPr marL="0" indent="0">
              <a:buNone/>
            </a:pPr>
            <a:r>
              <a:rPr lang="en-US" sz="1250" dirty="0">
                <a:solidFill>
                  <a:srgbClr val="4B5563"/>
                </a:solidFill>
              </a:rPr>
              <a:t>adult modelling • student conduct • relational presence</a:t>
            </a:r>
            <a:endParaRPr lang="en-US" sz="1250" dirty="0"/>
          </a:p>
        </p:txBody>
      </p:sp>
      <p:sp>
        <p:nvSpPr>
          <p:cNvPr id="12" name="Shape 10"/>
          <p:cNvSpPr/>
          <p:nvPr/>
        </p:nvSpPr>
        <p:spPr>
          <a:xfrm>
            <a:off x="868680" y="3602736"/>
            <a:ext cx="219456" cy="219456"/>
          </a:xfrm>
          <a:prstGeom prst="roundRect">
            <a:avLst>
              <a:gd name="adj" fmla="val 12500"/>
            </a:avLst>
          </a:prstGeom>
          <a:solidFill>
            <a:srgbClr val="6A994E"/>
          </a:solidFill>
          <a:ln w="12700">
            <a:solidFill>
              <a:srgbClr val="6A994E">
                <a:alpha val="0"/>
              </a:srgbClr>
            </a:solidFill>
            <a:prstDash val="solid"/>
          </a:ln>
        </p:spPr>
      </p:sp>
      <p:sp>
        <p:nvSpPr>
          <p:cNvPr id="13" name="Text 11"/>
          <p:cNvSpPr/>
          <p:nvPr/>
        </p:nvSpPr>
        <p:spPr>
          <a:xfrm>
            <a:off x="1261872" y="3575304"/>
            <a:ext cx="2331720" cy="228600"/>
          </a:xfrm>
          <a:prstGeom prst="rect">
            <a:avLst/>
          </a:prstGeom>
          <a:noFill/>
          <a:ln/>
        </p:spPr>
        <p:txBody>
          <a:bodyPr wrap="square" lIns="0" tIns="0" rIns="0" bIns="0" rtlCol="0" anchor="ctr"/>
          <a:lstStyle/>
          <a:p>
            <a:pPr marL="0" indent="0">
              <a:buNone/>
            </a:pPr>
            <a:r>
              <a:rPr lang="en-US" sz="1420" b="1" dirty="0">
                <a:solidFill>
                  <a:srgbClr val="1F2937"/>
                </a:solidFill>
              </a:rPr>
              <a:t>Regulation &amp; support</a:t>
            </a:r>
            <a:endParaRPr lang="en-US" sz="1420" dirty="0"/>
          </a:p>
        </p:txBody>
      </p:sp>
      <p:sp>
        <p:nvSpPr>
          <p:cNvPr id="14" name="Text 12"/>
          <p:cNvSpPr/>
          <p:nvPr/>
        </p:nvSpPr>
        <p:spPr>
          <a:xfrm>
            <a:off x="3657600" y="3575304"/>
            <a:ext cx="3657600" cy="228600"/>
          </a:xfrm>
          <a:prstGeom prst="rect">
            <a:avLst/>
          </a:prstGeom>
          <a:noFill/>
          <a:ln/>
        </p:spPr>
        <p:txBody>
          <a:bodyPr wrap="square" lIns="0" tIns="0" rIns="0" bIns="0" rtlCol="0" anchor="ctr">
            <a:normAutofit/>
          </a:bodyPr>
          <a:lstStyle/>
          <a:p>
            <a:pPr marL="0" indent="0">
              <a:buNone/>
            </a:pPr>
            <a:r>
              <a:rPr lang="en-US" sz="1250" dirty="0">
                <a:solidFill>
                  <a:srgbClr val="4B5563"/>
                </a:solidFill>
              </a:rPr>
              <a:t>quiet zones • structured support • reset programme</a:t>
            </a:r>
            <a:endParaRPr lang="en-US" sz="1250" dirty="0"/>
          </a:p>
        </p:txBody>
      </p:sp>
      <p:sp>
        <p:nvSpPr>
          <p:cNvPr id="15" name="Shape 13"/>
          <p:cNvSpPr/>
          <p:nvPr/>
        </p:nvSpPr>
        <p:spPr>
          <a:xfrm>
            <a:off x="868680" y="4407408"/>
            <a:ext cx="219456" cy="219456"/>
          </a:xfrm>
          <a:prstGeom prst="roundRect">
            <a:avLst>
              <a:gd name="adj" fmla="val 12500"/>
            </a:avLst>
          </a:prstGeom>
          <a:solidFill>
            <a:srgbClr val="7B61FF"/>
          </a:solidFill>
          <a:ln w="12700">
            <a:solidFill>
              <a:srgbClr val="7B61FF">
                <a:alpha val="0"/>
              </a:srgbClr>
            </a:solidFill>
            <a:prstDash val="solid"/>
          </a:ln>
        </p:spPr>
      </p:sp>
      <p:sp>
        <p:nvSpPr>
          <p:cNvPr id="16" name="Text 14"/>
          <p:cNvSpPr/>
          <p:nvPr/>
        </p:nvSpPr>
        <p:spPr>
          <a:xfrm>
            <a:off x="1261872" y="4379976"/>
            <a:ext cx="2331720" cy="228600"/>
          </a:xfrm>
          <a:prstGeom prst="rect">
            <a:avLst/>
          </a:prstGeom>
          <a:noFill/>
          <a:ln/>
        </p:spPr>
        <p:txBody>
          <a:bodyPr wrap="square" lIns="0" tIns="0" rIns="0" bIns="0" rtlCol="0" anchor="ctr"/>
          <a:lstStyle/>
          <a:p>
            <a:pPr marL="0" indent="0">
              <a:buNone/>
            </a:pPr>
            <a:r>
              <a:rPr lang="en-US" sz="1420" b="1" dirty="0">
                <a:solidFill>
                  <a:srgbClr val="1F2937"/>
                </a:solidFill>
              </a:rPr>
              <a:t>Voice &amp; community</a:t>
            </a:r>
            <a:endParaRPr lang="en-US" sz="1420" dirty="0"/>
          </a:p>
        </p:txBody>
      </p:sp>
      <p:sp>
        <p:nvSpPr>
          <p:cNvPr id="17" name="Text 15"/>
          <p:cNvSpPr/>
          <p:nvPr/>
        </p:nvSpPr>
        <p:spPr>
          <a:xfrm>
            <a:off x="3657600" y="4379976"/>
            <a:ext cx="3657600" cy="228600"/>
          </a:xfrm>
          <a:prstGeom prst="rect">
            <a:avLst/>
          </a:prstGeom>
          <a:noFill/>
          <a:ln/>
        </p:spPr>
        <p:txBody>
          <a:bodyPr wrap="square" lIns="0" tIns="0" rIns="0" bIns="0" rtlCol="0" anchor="ctr">
            <a:normAutofit/>
          </a:bodyPr>
          <a:lstStyle/>
          <a:p>
            <a:pPr marL="0" indent="0">
              <a:buNone/>
            </a:pPr>
            <a:r>
              <a:rPr lang="en-US" sz="1250" dirty="0">
                <a:solidFill>
                  <a:srgbClr val="4B5563"/>
                </a:solidFill>
              </a:rPr>
              <a:t>student, staff and parent voice shape decisions</a:t>
            </a:r>
            <a:endParaRPr lang="en-US" sz="1250" dirty="0"/>
          </a:p>
        </p:txBody>
      </p:sp>
      <p:sp>
        <p:nvSpPr>
          <p:cNvPr id="18" name="Shape 16"/>
          <p:cNvSpPr/>
          <p:nvPr/>
        </p:nvSpPr>
        <p:spPr>
          <a:xfrm>
            <a:off x="8275320" y="1828800"/>
            <a:ext cx="2468880" cy="2468880"/>
          </a:xfrm>
          <a:prstGeom prst="arc">
            <a:avLst/>
          </a:prstGeom>
          <a:solidFill>
            <a:srgbClr val="F2C94C">
              <a:alpha val="85000"/>
            </a:srgbClr>
          </a:solidFill>
          <a:ln w="12700">
            <a:solidFill>
              <a:srgbClr val="F2C94C">
                <a:alpha val="0"/>
              </a:srgbClr>
            </a:solidFill>
            <a:prstDash val="solid"/>
          </a:ln>
        </p:spPr>
      </p:sp>
      <p:sp>
        <p:nvSpPr>
          <p:cNvPr id="19" name="Shape 17"/>
          <p:cNvSpPr/>
          <p:nvPr/>
        </p:nvSpPr>
        <p:spPr>
          <a:xfrm>
            <a:off x="8823960" y="2377440"/>
            <a:ext cx="1371600" cy="1371600"/>
          </a:xfrm>
          <a:prstGeom prst="ellipse">
            <a:avLst/>
          </a:prstGeom>
          <a:solidFill>
            <a:srgbClr val="17324D"/>
          </a:solidFill>
          <a:ln w="12700">
            <a:solidFill>
              <a:srgbClr val="17324D">
                <a:alpha val="0"/>
              </a:srgbClr>
            </a:solidFill>
            <a:prstDash val="solid"/>
          </a:ln>
        </p:spPr>
      </p:sp>
      <p:sp>
        <p:nvSpPr>
          <p:cNvPr id="20" name="Text 18"/>
          <p:cNvSpPr/>
          <p:nvPr/>
        </p:nvSpPr>
        <p:spPr>
          <a:xfrm>
            <a:off x="7726680" y="4892040"/>
            <a:ext cx="3611880" cy="457200"/>
          </a:xfrm>
          <a:prstGeom prst="rect">
            <a:avLst/>
          </a:prstGeom>
          <a:noFill/>
          <a:ln/>
        </p:spPr>
        <p:txBody>
          <a:bodyPr wrap="square" lIns="0" tIns="0" rIns="0" bIns="0" rtlCol="0" anchor="ctr">
            <a:normAutofit/>
          </a:bodyPr>
          <a:lstStyle/>
          <a:p>
            <a:pPr marL="0" indent="0" algn="ctr">
              <a:buNone/>
            </a:pPr>
            <a:r>
              <a:rPr lang="en-US" sz="2000" b="1" dirty="0">
                <a:solidFill>
                  <a:srgbClr val="17324D"/>
                </a:solidFill>
              </a:rPr>
              <a:t>No group marginalised or invisible</a:t>
            </a:r>
            <a:endParaRPr lang="en-US" sz="2000" dirty="0"/>
          </a:p>
        </p:txBody>
      </p:sp>
      <p:sp>
        <p:nvSpPr>
          <p:cNvPr id="21" name="Text 19"/>
          <p:cNvSpPr/>
          <p:nvPr/>
        </p:nvSpPr>
        <p:spPr>
          <a:xfrm>
            <a:off x="7543800" y="5559552"/>
            <a:ext cx="3977640" cy="457200"/>
          </a:xfrm>
          <a:prstGeom prst="rect">
            <a:avLst/>
          </a:prstGeom>
          <a:noFill/>
          <a:ln/>
        </p:spPr>
        <p:txBody>
          <a:bodyPr wrap="square" lIns="0" tIns="0" rIns="0" bIns="0" rtlCol="0" anchor="ctr">
            <a:normAutofit/>
          </a:bodyPr>
          <a:lstStyle/>
          <a:p>
            <a:pPr marL="0" indent="0" algn="ctr">
              <a:buNone/>
            </a:pPr>
            <a:r>
              <a:rPr lang="en-US" sz="1230" dirty="0">
                <a:solidFill>
                  <a:srgbClr val="4B5563"/>
                </a:solidFill>
              </a:rPr>
              <a:t>The environment should communicate: ability is not fixed, every student is known, and support is structured rather than avoidant.</a:t>
            </a:r>
            <a:endParaRPr lang="en-US" sz="1230" dirty="0"/>
          </a:p>
        </p:txBody>
      </p:sp>
      <p:sp>
        <p:nvSpPr>
          <p:cNvPr id="25" name="Slide Number Placeholder 0"/>
          <p:cNvSpPr>
            <a:spLocks noGrp="1"/>
          </p:cNvSpPr>
          <p:nvPr>
            <p:ph type="sldNum" sz="quarter" idx="4294967295"/>
          </p:nvPr>
        </p:nvSpPr>
        <p:spPr>
          <a:xfrm>
            <a:off x="11384280" y="6547104"/>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5F6B7A"/>
                </a:solidFill>
                <a:latin typeface="Aptos"/>
                <a:ea typeface="Aptos"/>
                <a:cs typeface="Aptos"/>
              </a:defRPr>
            </a:lvl1pPr>
          </a:lstStyle>
          <a:p>
            <a:pPr algn="l"/>
            <a:fld id="{F7021451-1387-4CA6-816F-3879F97B5CBC}" type="slidenum">
              <a:rPr lang="en-US" b="0"/>
              <a:t>8</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685800" y="393192"/>
            <a:ext cx="4389120" cy="219456"/>
          </a:xfrm>
          <a:prstGeom prst="rect">
            <a:avLst/>
          </a:prstGeom>
          <a:noFill/>
          <a:ln/>
        </p:spPr>
        <p:txBody>
          <a:bodyPr wrap="square" lIns="0" tIns="0" rIns="0" bIns="0" rtlCol="0" anchor="ctr"/>
          <a:lstStyle/>
          <a:p>
            <a:pPr marL="0" indent="0">
              <a:buNone/>
            </a:pPr>
            <a:r>
              <a:rPr lang="en-US" sz="850" b="1" dirty="0">
                <a:solidFill>
                  <a:srgbClr val="2A9D8F"/>
                </a:solidFill>
                <a:latin typeface="Aptos" pitchFamily="34" charset="0"/>
                <a:ea typeface="Aptos" pitchFamily="34" charset="-122"/>
                <a:cs typeface="Aptos" pitchFamily="34" charset="-120"/>
              </a:rPr>
              <a:t>ACCOUNTABILITY AND REVIEW</a:t>
            </a:r>
            <a:endParaRPr lang="en-US" sz="850" dirty="0"/>
          </a:p>
        </p:txBody>
      </p:sp>
      <p:sp>
        <p:nvSpPr>
          <p:cNvPr id="3" name="Text 1"/>
          <p:cNvSpPr/>
          <p:nvPr/>
        </p:nvSpPr>
        <p:spPr>
          <a:xfrm>
            <a:off x="685800" y="658368"/>
            <a:ext cx="10789920" cy="457200"/>
          </a:xfrm>
          <a:prstGeom prst="rect">
            <a:avLst/>
          </a:prstGeom>
          <a:noFill/>
          <a:ln/>
        </p:spPr>
        <p:txBody>
          <a:bodyPr wrap="square" lIns="0" tIns="0" rIns="0" bIns="0" rtlCol="0" anchor="ctr"/>
          <a:lstStyle/>
          <a:p>
            <a:pPr marL="0" indent="0">
              <a:buNone/>
            </a:pPr>
            <a:r>
              <a:rPr lang="en-US" sz="2500" b="1" dirty="0">
                <a:solidFill>
                  <a:srgbClr val="17324D"/>
                </a:solidFill>
                <a:latin typeface="Aptos Display" pitchFamily="34" charset="0"/>
                <a:ea typeface="Aptos Display" pitchFamily="34" charset="-122"/>
                <a:cs typeface="Aptos Display" pitchFamily="34" charset="-120"/>
              </a:rPr>
              <a:t>How governors can monitor implementation and impact</a:t>
            </a:r>
            <a:endParaRPr lang="en-US" sz="2500" dirty="0"/>
          </a:p>
        </p:txBody>
      </p:sp>
      <p:sp>
        <p:nvSpPr>
          <p:cNvPr id="4" name="Text 2"/>
          <p:cNvSpPr/>
          <p:nvPr/>
        </p:nvSpPr>
        <p:spPr>
          <a:xfrm>
            <a:off x="685800" y="6519672"/>
            <a:ext cx="6217920" cy="182880"/>
          </a:xfrm>
          <a:prstGeom prst="rect">
            <a:avLst/>
          </a:prstGeom>
          <a:noFill/>
          <a:ln/>
        </p:spPr>
        <p:txBody>
          <a:bodyPr wrap="square" lIns="0" tIns="0" rIns="0" bIns="0" rtlCol="0" anchor="ctr"/>
          <a:lstStyle/>
          <a:p>
            <a:pPr marL="0" indent="0">
              <a:buNone/>
            </a:pPr>
            <a:r>
              <a:rPr lang="en-US" sz="800" dirty="0">
                <a:solidFill>
                  <a:srgbClr val="677589"/>
                </a:solidFill>
              </a:rPr>
              <a:t>Inclusion Strategy | Governors briefing</a:t>
            </a:r>
            <a:endParaRPr lang="en-US" sz="800" dirty="0"/>
          </a:p>
        </p:txBody>
      </p:sp>
      <p:sp>
        <p:nvSpPr>
          <p:cNvPr id="5" name="Text 3"/>
          <p:cNvSpPr/>
          <p:nvPr/>
        </p:nvSpPr>
        <p:spPr>
          <a:xfrm>
            <a:off x="868680" y="1417320"/>
            <a:ext cx="2743200" cy="274320"/>
          </a:xfrm>
          <a:prstGeom prst="rect">
            <a:avLst/>
          </a:prstGeom>
          <a:noFill/>
          <a:ln/>
        </p:spPr>
        <p:txBody>
          <a:bodyPr wrap="square" lIns="0" tIns="0" rIns="0" bIns="0" rtlCol="0" anchor="ctr"/>
          <a:lstStyle/>
          <a:p>
            <a:pPr marL="0" indent="0">
              <a:buNone/>
            </a:pPr>
            <a:r>
              <a:rPr lang="en-US" sz="1700" b="1" dirty="0">
                <a:solidFill>
                  <a:srgbClr val="1F2937"/>
                </a:solidFill>
              </a:rPr>
              <a:t>Review rhythm</a:t>
            </a:r>
            <a:endParaRPr lang="en-US" sz="1700" dirty="0"/>
          </a:p>
        </p:txBody>
      </p:sp>
      <p:sp>
        <p:nvSpPr>
          <p:cNvPr id="6" name="Shape 4"/>
          <p:cNvSpPr/>
          <p:nvPr/>
        </p:nvSpPr>
        <p:spPr>
          <a:xfrm>
            <a:off x="1005840" y="2331720"/>
            <a:ext cx="9509760" cy="0"/>
          </a:xfrm>
          <a:prstGeom prst="line">
            <a:avLst/>
          </a:prstGeom>
          <a:noFill/>
          <a:ln w="25400">
            <a:solidFill>
              <a:srgbClr val="B0C1CE"/>
            </a:solidFill>
            <a:prstDash val="solid"/>
          </a:ln>
        </p:spPr>
      </p:sp>
      <p:sp>
        <p:nvSpPr>
          <p:cNvPr id="7" name="Text 5"/>
          <p:cNvSpPr/>
          <p:nvPr/>
        </p:nvSpPr>
        <p:spPr>
          <a:xfrm>
            <a:off x="914400" y="1874520"/>
            <a:ext cx="914400" cy="914400"/>
          </a:xfrm>
          <a:prstGeom prst="ellipse">
            <a:avLst/>
          </a:prstGeom>
          <a:solidFill>
            <a:srgbClr val="2A6F97"/>
          </a:solidFill>
          <a:ln>
            <a:solidFill>
              <a:srgbClr val="2A6F97">
                <a:alpha val="0"/>
              </a:srgbClr>
            </a:solidFill>
          </a:ln>
        </p:spPr>
        <p:txBody>
          <a:bodyPr wrap="square" lIns="254" tIns="254" rIns="254" bIns="254" rtlCol="0" anchor="ctr">
            <a:normAutofit/>
          </a:bodyPr>
          <a:lstStyle/>
          <a:p>
            <a:pPr marL="0" indent="0" algn="ctr">
              <a:buNone/>
            </a:pPr>
            <a:r>
              <a:rPr lang="en-US" sz="1050" b="1" dirty="0">
                <a:solidFill>
                  <a:srgbClr val="FFFFFF"/>
                </a:solidFill>
              </a:rPr>
              <a:t>Weekly</a:t>
            </a:r>
            <a:endParaRPr lang="en-US" sz="1050" dirty="0"/>
          </a:p>
        </p:txBody>
      </p:sp>
      <p:sp>
        <p:nvSpPr>
          <p:cNvPr id="8" name="Text 6"/>
          <p:cNvSpPr/>
          <p:nvPr/>
        </p:nvSpPr>
        <p:spPr>
          <a:xfrm>
            <a:off x="594360" y="2971800"/>
            <a:ext cx="1554480" cy="320040"/>
          </a:xfrm>
          <a:prstGeom prst="rect">
            <a:avLst/>
          </a:prstGeom>
          <a:noFill/>
          <a:ln/>
        </p:spPr>
        <p:txBody>
          <a:bodyPr wrap="square" lIns="0" tIns="0" rIns="0" bIns="0" rtlCol="0" anchor="ctr">
            <a:normAutofit/>
          </a:bodyPr>
          <a:lstStyle/>
          <a:p>
            <a:pPr marL="0" indent="0" algn="ctr">
              <a:buNone/>
            </a:pPr>
            <a:r>
              <a:rPr lang="en-US" sz="1150" dirty="0">
                <a:solidFill>
                  <a:srgbClr val="4B5563"/>
                </a:solidFill>
              </a:rPr>
              <a:t>operational monitoring</a:t>
            </a:r>
            <a:endParaRPr lang="en-US" sz="1150" dirty="0"/>
          </a:p>
        </p:txBody>
      </p:sp>
      <p:sp>
        <p:nvSpPr>
          <p:cNvPr id="9" name="Text 7"/>
          <p:cNvSpPr/>
          <p:nvPr/>
        </p:nvSpPr>
        <p:spPr>
          <a:xfrm>
            <a:off x="5669280" y="1874520"/>
            <a:ext cx="914400" cy="914400"/>
          </a:xfrm>
          <a:prstGeom prst="ellipse">
            <a:avLst/>
          </a:prstGeom>
          <a:solidFill>
            <a:srgbClr val="2A9D8F"/>
          </a:solidFill>
          <a:ln>
            <a:solidFill>
              <a:srgbClr val="2A9D8F">
                <a:alpha val="0"/>
              </a:srgbClr>
            </a:solidFill>
          </a:ln>
        </p:spPr>
        <p:txBody>
          <a:bodyPr wrap="square" lIns="254" tIns="254" rIns="254" bIns="254" rtlCol="0" anchor="ctr">
            <a:normAutofit/>
          </a:bodyPr>
          <a:lstStyle/>
          <a:p>
            <a:pPr marL="0" indent="0" algn="ctr">
              <a:buNone/>
            </a:pPr>
            <a:r>
              <a:rPr lang="en-US" sz="1050" b="1" dirty="0">
                <a:solidFill>
                  <a:srgbClr val="FFFFFF"/>
                </a:solidFill>
              </a:rPr>
              <a:t>Termly</a:t>
            </a:r>
            <a:endParaRPr lang="en-US" sz="1050" dirty="0"/>
          </a:p>
        </p:txBody>
      </p:sp>
      <p:sp>
        <p:nvSpPr>
          <p:cNvPr id="10" name="Text 8"/>
          <p:cNvSpPr/>
          <p:nvPr/>
        </p:nvSpPr>
        <p:spPr>
          <a:xfrm>
            <a:off x="5349240" y="2971800"/>
            <a:ext cx="1554480" cy="320040"/>
          </a:xfrm>
          <a:prstGeom prst="rect">
            <a:avLst/>
          </a:prstGeom>
          <a:noFill/>
          <a:ln/>
        </p:spPr>
        <p:txBody>
          <a:bodyPr wrap="square" lIns="0" tIns="0" rIns="0" bIns="0" rtlCol="0" anchor="ctr">
            <a:normAutofit/>
          </a:bodyPr>
          <a:lstStyle/>
          <a:p>
            <a:pPr marL="0" indent="0" algn="ctr">
              <a:buNone/>
            </a:pPr>
            <a:r>
              <a:rPr lang="en-US" sz="1150" dirty="0">
                <a:solidFill>
                  <a:srgbClr val="4B5563"/>
                </a:solidFill>
              </a:rPr>
              <a:t>senior leadership review</a:t>
            </a:r>
            <a:endParaRPr lang="en-US" sz="1150" dirty="0"/>
          </a:p>
        </p:txBody>
      </p:sp>
      <p:sp>
        <p:nvSpPr>
          <p:cNvPr id="11" name="Text 9"/>
          <p:cNvSpPr/>
          <p:nvPr/>
        </p:nvSpPr>
        <p:spPr>
          <a:xfrm>
            <a:off x="10424160" y="1874520"/>
            <a:ext cx="914400" cy="914400"/>
          </a:xfrm>
          <a:prstGeom prst="ellipse">
            <a:avLst/>
          </a:prstGeom>
          <a:solidFill>
            <a:srgbClr val="E76F51"/>
          </a:solidFill>
          <a:ln>
            <a:solidFill>
              <a:srgbClr val="E76F51">
                <a:alpha val="0"/>
              </a:srgbClr>
            </a:solidFill>
          </a:ln>
        </p:spPr>
        <p:txBody>
          <a:bodyPr wrap="square" lIns="254" tIns="254" rIns="254" bIns="254" rtlCol="0" anchor="ctr">
            <a:normAutofit/>
          </a:bodyPr>
          <a:lstStyle/>
          <a:p>
            <a:pPr marL="0" indent="0" algn="ctr">
              <a:buNone/>
            </a:pPr>
            <a:r>
              <a:rPr lang="en-US" sz="1050" b="1" dirty="0">
                <a:solidFill>
                  <a:srgbClr val="FFFFFF"/>
                </a:solidFill>
              </a:rPr>
              <a:t>Annually</a:t>
            </a:r>
            <a:endParaRPr lang="en-US" sz="1050" dirty="0"/>
          </a:p>
        </p:txBody>
      </p:sp>
      <p:sp>
        <p:nvSpPr>
          <p:cNvPr id="12" name="Text 10"/>
          <p:cNvSpPr/>
          <p:nvPr/>
        </p:nvSpPr>
        <p:spPr>
          <a:xfrm>
            <a:off x="10104120" y="2971800"/>
            <a:ext cx="1554480" cy="320040"/>
          </a:xfrm>
          <a:prstGeom prst="rect">
            <a:avLst/>
          </a:prstGeom>
          <a:noFill/>
          <a:ln/>
        </p:spPr>
        <p:txBody>
          <a:bodyPr wrap="square" lIns="0" tIns="0" rIns="0" bIns="0" rtlCol="0" anchor="ctr">
            <a:normAutofit/>
          </a:bodyPr>
          <a:lstStyle/>
          <a:p>
            <a:pPr marL="0" indent="0" algn="ctr">
              <a:buNone/>
            </a:pPr>
            <a:r>
              <a:rPr lang="en-US" sz="1150" dirty="0">
                <a:solidFill>
                  <a:srgbClr val="4B5563"/>
                </a:solidFill>
              </a:rPr>
              <a:t>governor review</a:t>
            </a:r>
            <a:endParaRPr lang="en-US" sz="1150" dirty="0"/>
          </a:p>
        </p:txBody>
      </p:sp>
      <p:sp>
        <p:nvSpPr>
          <p:cNvPr id="13" name="Text 11"/>
          <p:cNvSpPr/>
          <p:nvPr/>
        </p:nvSpPr>
        <p:spPr>
          <a:xfrm>
            <a:off x="868680" y="4041648"/>
            <a:ext cx="4023360" cy="274320"/>
          </a:xfrm>
          <a:prstGeom prst="rect">
            <a:avLst/>
          </a:prstGeom>
          <a:noFill/>
          <a:ln/>
        </p:spPr>
        <p:txBody>
          <a:bodyPr wrap="square" lIns="0" tIns="0" rIns="0" bIns="0" rtlCol="0" anchor="ctr"/>
          <a:lstStyle/>
          <a:p>
            <a:pPr marL="0" indent="0">
              <a:buNone/>
            </a:pPr>
            <a:r>
              <a:rPr lang="en-US" sz="1700" b="1" dirty="0">
                <a:solidFill>
                  <a:srgbClr val="1F2937"/>
                </a:solidFill>
              </a:rPr>
              <a:t>Governor dashboard should triangulate:</a:t>
            </a:r>
            <a:endParaRPr lang="en-US" sz="1700" dirty="0"/>
          </a:p>
        </p:txBody>
      </p:sp>
      <p:sp>
        <p:nvSpPr>
          <p:cNvPr id="14" name="Text 12"/>
          <p:cNvSpPr/>
          <p:nvPr/>
        </p:nvSpPr>
        <p:spPr>
          <a:xfrm>
            <a:off x="914400" y="4507992"/>
            <a:ext cx="4389120" cy="1325880"/>
          </a:xfrm>
          <a:prstGeom prst="rect">
            <a:avLst/>
          </a:prstGeom>
          <a:noFill/>
          <a:ln/>
        </p:spPr>
        <p:txBody>
          <a:bodyPr wrap="square" lIns="254" tIns="254" rIns="254" bIns="254" rtlCol="0" anchor="ctr">
            <a:normAutofit/>
          </a:bodyPr>
          <a:lstStyle/>
          <a:p>
            <a:r>
              <a:rPr lang="en-US" sz="1360" dirty="0">
                <a:solidFill>
                  <a:srgbClr val="1F2937"/>
                </a:solidFill>
              </a:rPr>
              <a:t>Progress and attainment by group</a:t>
            </a:r>
            <a:endParaRPr lang="en-US" sz="1360" dirty="0"/>
          </a:p>
          <a:p>
            <a:r>
              <a:rPr lang="en-US" sz="1360" dirty="0">
                <a:solidFill>
                  <a:srgbClr val="1F2937"/>
                </a:solidFill>
              </a:rPr>
              <a:t>Behaviour and attendance trends</a:t>
            </a:r>
            <a:endParaRPr lang="en-US" sz="1360" dirty="0"/>
          </a:p>
          <a:p>
            <a:r>
              <a:rPr lang="en-US" sz="1360" dirty="0">
                <a:solidFill>
                  <a:srgbClr val="1F2937"/>
                </a:solidFill>
              </a:rPr>
              <a:t>SEND, disadvantaged and MVS outcomes</a:t>
            </a:r>
            <a:endParaRPr lang="en-US" sz="1360" dirty="0"/>
          </a:p>
          <a:p>
            <a:r>
              <a:rPr lang="en-US" sz="1360" dirty="0">
                <a:solidFill>
                  <a:srgbClr val="1F2937"/>
                </a:solidFill>
              </a:rPr>
              <a:t>Enrichment participation</a:t>
            </a:r>
            <a:endParaRPr lang="en-US" sz="1360" dirty="0"/>
          </a:p>
          <a:p>
            <a:r>
              <a:rPr lang="en-US" sz="1360" dirty="0">
                <a:solidFill>
                  <a:srgbClr val="1F2937"/>
                </a:solidFill>
              </a:rPr>
              <a:t>Student, parent and staff voice</a:t>
            </a:r>
            <a:endParaRPr lang="en-US" sz="1360" dirty="0"/>
          </a:p>
        </p:txBody>
      </p:sp>
      <p:sp>
        <p:nvSpPr>
          <p:cNvPr id="15" name="Text 13"/>
          <p:cNvSpPr/>
          <p:nvPr/>
        </p:nvSpPr>
        <p:spPr>
          <a:xfrm>
            <a:off x="6446520" y="4041648"/>
            <a:ext cx="3474720" cy="274320"/>
          </a:xfrm>
          <a:prstGeom prst="rect">
            <a:avLst/>
          </a:prstGeom>
          <a:noFill/>
          <a:ln/>
        </p:spPr>
        <p:txBody>
          <a:bodyPr wrap="square" lIns="0" tIns="0" rIns="0" bIns="0" rtlCol="0" anchor="ctr"/>
          <a:lstStyle/>
          <a:p>
            <a:pPr marL="0" indent="0">
              <a:buNone/>
            </a:pPr>
            <a:r>
              <a:rPr lang="en-US" sz="1700" b="1" dirty="0">
                <a:solidFill>
                  <a:srgbClr val="1F2937"/>
                </a:solidFill>
              </a:rPr>
              <a:t>Questions for governors</a:t>
            </a:r>
            <a:endParaRPr lang="en-US" sz="1700" dirty="0"/>
          </a:p>
        </p:txBody>
      </p:sp>
      <p:sp>
        <p:nvSpPr>
          <p:cNvPr id="16" name="Text 14"/>
          <p:cNvSpPr/>
          <p:nvPr/>
        </p:nvSpPr>
        <p:spPr>
          <a:xfrm>
            <a:off x="6492240" y="4507992"/>
            <a:ext cx="4617720" cy="1325880"/>
          </a:xfrm>
          <a:prstGeom prst="rect">
            <a:avLst/>
          </a:prstGeom>
          <a:noFill/>
          <a:ln/>
        </p:spPr>
        <p:txBody>
          <a:bodyPr wrap="square" lIns="254" tIns="254" rIns="254" bIns="254" rtlCol="0" anchor="ctr">
            <a:normAutofit/>
          </a:bodyPr>
          <a:lstStyle/>
          <a:p>
            <a:r>
              <a:rPr lang="en-US" sz="1360" dirty="0">
                <a:solidFill>
                  <a:srgbClr val="1F2937"/>
                </a:solidFill>
              </a:rPr>
              <a:t>What is improving, for whom, and how do we know?</a:t>
            </a:r>
            <a:endParaRPr lang="en-US" sz="1360" dirty="0"/>
          </a:p>
          <a:p>
            <a:r>
              <a:rPr lang="en-US" sz="1360" dirty="0">
                <a:solidFill>
                  <a:srgbClr val="1F2937"/>
                </a:solidFill>
              </a:rPr>
              <a:t>Where are barriers persisting?</a:t>
            </a:r>
            <a:endParaRPr lang="en-US" sz="1360" dirty="0"/>
          </a:p>
          <a:p>
            <a:r>
              <a:rPr lang="en-US" sz="1360" dirty="0">
                <a:solidFill>
                  <a:srgbClr val="1F2937"/>
                </a:solidFill>
              </a:rPr>
              <a:t>Is implementation consistent across classrooms and year groups?</a:t>
            </a:r>
            <a:endParaRPr lang="en-US" sz="1360" dirty="0"/>
          </a:p>
          <a:p>
            <a:r>
              <a:rPr lang="en-US" sz="1360" dirty="0">
                <a:solidFill>
                  <a:srgbClr val="1F2937"/>
                </a:solidFill>
              </a:rPr>
              <a:t>What support or challenge do leaders need next?</a:t>
            </a:r>
            <a:endParaRPr lang="en-US" sz="1360" dirty="0"/>
          </a:p>
        </p:txBody>
      </p:sp>
      <p:sp>
        <p:nvSpPr>
          <p:cNvPr id="25" name="Slide Number Placeholder 0"/>
          <p:cNvSpPr>
            <a:spLocks noGrp="1"/>
          </p:cNvSpPr>
          <p:nvPr>
            <p:ph type="sldNum" sz="quarter" idx="4294967295"/>
          </p:nvPr>
        </p:nvSpPr>
        <p:spPr>
          <a:xfrm>
            <a:off x="11384280" y="6547104"/>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5F6B7A"/>
                </a:solidFill>
                <a:latin typeface="Aptos"/>
                <a:ea typeface="Aptos"/>
                <a:cs typeface="Aptos"/>
              </a:defRPr>
            </a:lvl1pPr>
          </a:lstStyle>
          <a:p>
            <a:pPr algn="l"/>
            <a:fld id="{F7021451-1387-4CA6-816F-3879F97B5CBC}" type="slidenum">
              <a:rPr lang="en-US" b="0"/>
              <a:t>9</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685800" y="393192"/>
            <a:ext cx="4389120" cy="219456"/>
          </a:xfrm>
          <a:prstGeom prst="rect">
            <a:avLst/>
          </a:prstGeom>
          <a:noFill/>
          <a:ln/>
        </p:spPr>
        <p:txBody>
          <a:bodyPr wrap="square" lIns="0" tIns="0" rIns="0" bIns="0" rtlCol="0" anchor="ctr"/>
          <a:lstStyle/>
          <a:p>
            <a:pPr marL="0" indent="0">
              <a:buNone/>
            </a:pPr>
            <a:r>
              <a:rPr lang="en-US" sz="850" b="1" dirty="0">
                <a:solidFill>
                  <a:srgbClr val="2A9D8F"/>
                </a:solidFill>
                <a:latin typeface="Aptos" pitchFamily="34" charset="0"/>
                <a:ea typeface="Aptos" pitchFamily="34" charset="-122"/>
                <a:cs typeface="Aptos" pitchFamily="34" charset="-120"/>
              </a:rPr>
              <a:t>DECISION AND NEXT STEPS</a:t>
            </a:r>
            <a:endParaRPr lang="en-US" sz="850" dirty="0"/>
          </a:p>
        </p:txBody>
      </p:sp>
      <p:sp>
        <p:nvSpPr>
          <p:cNvPr id="3" name="Text 1"/>
          <p:cNvSpPr/>
          <p:nvPr/>
        </p:nvSpPr>
        <p:spPr>
          <a:xfrm>
            <a:off x="685800" y="658368"/>
            <a:ext cx="10789920" cy="457200"/>
          </a:xfrm>
          <a:prstGeom prst="rect">
            <a:avLst/>
          </a:prstGeom>
          <a:noFill/>
          <a:ln/>
        </p:spPr>
        <p:txBody>
          <a:bodyPr wrap="square" lIns="0" tIns="0" rIns="0" bIns="0" rtlCol="0" anchor="ctr"/>
          <a:lstStyle/>
          <a:p>
            <a:pPr marL="0" indent="0">
              <a:buNone/>
            </a:pPr>
            <a:r>
              <a:rPr lang="en-US" sz="2500" b="1" dirty="0">
                <a:solidFill>
                  <a:srgbClr val="17324D"/>
                </a:solidFill>
                <a:latin typeface="Aptos Display" pitchFamily="34" charset="0"/>
                <a:ea typeface="Aptos Display" pitchFamily="34" charset="-122"/>
                <a:cs typeface="Aptos Display" pitchFamily="34" charset="-120"/>
              </a:rPr>
              <a:t>The ask of governors</a:t>
            </a:r>
            <a:endParaRPr lang="en-US" sz="2500" dirty="0"/>
          </a:p>
        </p:txBody>
      </p:sp>
      <p:sp>
        <p:nvSpPr>
          <p:cNvPr id="4" name="Text 2"/>
          <p:cNvSpPr/>
          <p:nvPr/>
        </p:nvSpPr>
        <p:spPr>
          <a:xfrm>
            <a:off x="685800" y="6519672"/>
            <a:ext cx="6217920" cy="182880"/>
          </a:xfrm>
          <a:prstGeom prst="rect">
            <a:avLst/>
          </a:prstGeom>
          <a:noFill/>
          <a:ln/>
        </p:spPr>
        <p:txBody>
          <a:bodyPr wrap="square" lIns="0" tIns="0" rIns="0" bIns="0" rtlCol="0" anchor="ctr"/>
          <a:lstStyle/>
          <a:p>
            <a:pPr marL="0" indent="0">
              <a:buNone/>
            </a:pPr>
            <a:r>
              <a:rPr lang="en-US" sz="800" dirty="0">
                <a:solidFill>
                  <a:srgbClr val="677589"/>
                </a:solidFill>
              </a:rPr>
              <a:t>Inclusion Strategy | Governors briefing</a:t>
            </a:r>
            <a:endParaRPr lang="en-US" sz="800" dirty="0"/>
          </a:p>
        </p:txBody>
      </p:sp>
      <p:sp>
        <p:nvSpPr>
          <p:cNvPr id="5" name="Text 3"/>
          <p:cNvSpPr/>
          <p:nvPr/>
        </p:nvSpPr>
        <p:spPr>
          <a:xfrm>
            <a:off x="868680" y="1417320"/>
            <a:ext cx="9418320" cy="594360"/>
          </a:xfrm>
          <a:prstGeom prst="rect">
            <a:avLst/>
          </a:prstGeom>
          <a:noFill/>
          <a:ln/>
        </p:spPr>
        <p:txBody>
          <a:bodyPr wrap="square" lIns="0" tIns="0" rIns="0" bIns="0" rtlCol="0" anchor="ctr">
            <a:normAutofit/>
          </a:bodyPr>
          <a:lstStyle/>
          <a:p>
            <a:pPr marL="0" indent="0">
              <a:buNone/>
            </a:pPr>
            <a:r>
              <a:rPr lang="en-US" sz="2400" b="1" dirty="0">
                <a:solidFill>
                  <a:srgbClr val="17324D"/>
                </a:solidFill>
              </a:rPr>
              <a:t>Support the strategy as a whole-school model and hold leaders to account for consistent implementation.</a:t>
            </a:r>
            <a:endParaRPr lang="en-US" sz="2400" dirty="0"/>
          </a:p>
        </p:txBody>
      </p:sp>
      <p:sp>
        <p:nvSpPr>
          <p:cNvPr id="6" name="Shape 4"/>
          <p:cNvSpPr/>
          <p:nvPr/>
        </p:nvSpPr>
        <p:spPr>
          <a:xfrm>
            <a:off x="960120" y="2788920"/>
            <a:ext cx="2926080" cy="1417320"/>
          </a:xfrm>
          <a:prstGeom prst="roundRect">
            <a:avLst>
              <a:gd name="adj" fmla="val 5161"/>
            </a:avLst>
          </a:prstGeom>
          <a:solidFill>
            <a:srgbClr val="2A6F97"/>
          </a:solidFill>
          <a:ln w="12700">
            <a:solidFill>
              <a:srgbClr val="2A6F97">
                <a:alpha val="0"/>
              </a:srgbClr>
            </a:solidFill>
            <a:prstDash val="solid"/>
          </a:ln>
        </p:spPr>
      </p:sp>
      <p:sp>
        <p:nvSpPr>
          <p:cNvPr id="7" name="Text 5"/>
          <p:cNvSpPr/>
          <p:nvPr/>
        </p:nvSpPr>
        <p:spPr>
          <a:xfrm>
            <a:off x="1143000" y="3090672"/>
            <a:ext cx="2560320" cy="274320"/>
          </a:xfrm>
          <a:prstGeom prst="rect">
            <a:avLst/>
          </a:prstGeom>
          <a:noFill/>
          <a:ln/>
        </p:spPr>
        <p:txBody>
          <a:bodyPr wrap="square" lIns="0" tIns="0" rIns="0" bIns="0" rtlCol="0" anchor="ctr"/>
          <a:lstStyle/>
          <a:p>
            <a:pPr marL="0" indent="0" algn="ctr">
              <a:buNone/>
            </a:pPr>
            <a:r>
              <a:rPr lang="en-US" sz="2000" b="1" dirty="0">
                <a:solidFill>
                  <a:srgbClr val="FFFFFF"/>
                </a:solidFill>
              </a:rPr>
              <a:t>Endorse</a:t>
            </a:r>
            <a:endParaRPr lang="en-US" sz="2000" dirty="0"/>
          </a:p>
        </p:txBody>
      </p:sp>
      <p:sp>
        <p:nvSpPr>
          <p:cNvPr id="8" name="Text 6"/>
          <p:cNvSpPr/>
          <p:nvPr/>
        </p:nvSpPr>
        <p:spPr>
          <a:xfrm>
            <a:off x="1234440" y="3520440"/>
            <a:ext cx="2377440" cy="384048"/>
          </a:xfrm>
          <a:prstGeom prst="rect">
            <a:avLst/>
          </a:prstGeom>
          <a:noFill/>
          <a:ln/>
        </p:spPr>
        <p:txBody>
          <a:bodyPr wrap="square" lIns="0" tIns="0" rIns="0" bIns="0" rtlCol="0" anchor="ctr">
            <a:normAutofit/>
          </a:bodyPr>
          <a:lstStyle/>
          <a:p>
            <a:pPr marL="0" indent="0" algn="ctr">
              <a:buNone/>
            </a:pPr>
            <a:r>
              <a:rPr lang="en-US" sz="1130" dirty="0">
                <a:solidFill>
                  <a:srgbClr val="FFFFFF"/>
                </a:solidFill>
              </a:rPr>
              <a:t>the five-pillar inclusion model and its high-expectation principle</a:t>
            </a:r>
            <a:endParaRPr lang="en-US" sz="1130" dirty="0"/>
          </a:p>
        </p:txBody>
      </p:sp>
      <p:sp>
        <p:nvSpPr>
          <p:cNvPr id="9" name="Shape 7"/>
          <p:cNvSpPr/>
          <p:nvPr/>
        </p:nvSpPr>
        <p:spPr>
          <a:xfrm>
            <a:off x="4663440" y="2788920"/>
            <a:ext cx="2926080" cy="1417320"/>
          </a:xfrm>
          <a:prstGeom prst="roundRect">
            <a:avLst>
              <a:gd name="adj" fmla="val 5161"/>
            </a:avLst>
          </a:prstGeom>
          <a:solidFill>
            <a:srgbClr val="2A9D8F"/>
          </a:solidFill>
          <a:ln w="12700">
            <a:solidFill>
              <a:srgbClr val="2A9D8F">
                <a:alpha val="0"/>
              </a:srgbClr>
            </a:solidFill>
            <a:prstDash val="solid"/>
          </a:ln>
        </p:spPr>
      </p:sp>
      <p:sp>
        <p:nvSpPr>
          <p:cNvPr id="10" name="Text 8"/>
          <p:cNvSpPr/>
          <p:nvPr/>
        </p:nvSpPr>
        <p:spPr>
          <a:xfrm>
            <a:off x="4846320" y="3090672"/>
            <a:ext cx="2560320" cy="274320"/>
          </a:xfrm>
          <a:prstGeom prst="rect">
            <a:avLst/>
          </a:prstGeom>
          <a:noFill/>
          <a:ln/>
        </p:spPr>
        <p:txBody>
          <a:bodyPr wrap="square" lIns="0" tIns="0" rIns="0" bIns="0" rtlCol="0" anchor="ctr"/>
          <a:lstStyle/>
          <a:p>
            <a:pPr marL="0" indent="0" algn="ctr">
              <a:buNone/>
            </a:pPr>
            <a:r>
              <a:rPr lang="en-US" sz="2000" b="1" dirty="0">
                <a:solidFill>
                  <a:srgbClr val="FFFFFF"/>
                </a:solidFill>
              </a:rPr>
              <a:t>Scrutinise</a:t>
            </a:r>
            <a:endParaRPr lang="en-US" sz="2000" dirty="0"/>
          </a:p>
        </p:txBody>
      </p:sp>
      <p:sp>
        <p:nvSpPr>
          <p:cNvPr id="11" name="Text 9"/>
          <p:cNvSpPr/>
          <p:nvPr/>
        </p:nvSpPr>
        <p:spPr>
          <a:xfrm>
            <a:off x="4937760" y="3520440"/>
            <a:ext cx="2377440" cy="384048"/>
          </a:xfrm>
          <a:prstGeom prst="rect">
            <a:avLst/>
          </a:prstGeom>
          <a:noFill/>
          <a:ln/>
        </p:spPr>
        <p:txBody>
          <a:bodyPr wrap="square" lIns="0" tIns="0" rIns="0" bIns="0" rtlCol="0" anchor="ctr">
            <a:normAutofit/>
          </a:bodyPr>
          <a:lstStyle/>
          <a:p>
            <a:pPr marL="0" indent="0" algn="ctr">
              <a:buNone/>
            </a:pPr>
            <a:r>
              <a:rPr lang="en-US" sz="1130" dirty="0">
                <a:solidFill>
                  <a:srgbClr val="FFFFFF"/>
                </a:solidFill>
              </a:rPr>
              <a:t>impact through termly data, voice and group-level outcomes</a:t>
            </a:r>
            <a:endParaRPr lang="en-US" sz="1130" dirty="0"/>
          </a:p>
        </p:txBody>
      </p:sp>
      <p:sp>
        <p:nvSpPr>
          <p:cNvPr id="12" name="Shape 10"/>
          <p:cNvSpPr/>
          <p:nvPr/>
        </p:nvSpPr>
        <p:spPr>
          <a:xfrm>
            <a:off x="8366760" y="2788920"/>
            <a:ext cx="2926080" cy="1417320"/>
          </a:xfrm>
          <a:prstGeom prst="roundRect">
            <a:avLst>
              <a:gd name="adj" fmla="val 5161"/>
            </a:avLst>
          </a:prstGeom>
          <a:solidFill>
            <a:srgbClr val="6A994E"/>
          </a:solidFill>
          <a:ln w="12700">
            <a:solidFill>
              <a:srgbClr val="6A994E">
                <a:alpha val="0"/>
              </a:srgbClr>
            </a:solidFill>
            <a:prstDash val="solid"/>
          </a:ln>
        </p:spPr>
      </p:sp>
      <p:sp>
        <p:nvSpPr>
          <p:cNvPr id="13" name="Text 11"/>
          <p:cNvSpPr/>
          <p:nvPr/>
        </p:nvSpPr>
        <p:spPr>
          <a:xfrm>
            <a:off x="8549640" y="3090672"/>
            <a:ext cx="2560320" cy="274320"/>
          </a:xfrm>
          <a:prstGeom prst="rect">
            <a:avLst/>
          </a:prstGeom>
          <a:noFill/>
          <a:ln/>
        </p:spPr>
        <p:txBody>
          <a:bodyPr wrap="square" lIns="0" tIns="0" rIns="0" bIns="0" rtlCol="0" anchor="ctr"/>
          <a:lstStyle/>
          <a:p>
            <a:pPr marL="0" indent="0" algn="ctr">
              <a:buNone/>
            </a:pPr>
            <a:r>
              <a:rPr lang="en-US" sz="2000" b="1" dirty="0">
                <a:solidFill>
                  <a:srgbClr val="FFFFFF"/>
                </a:solidFill>
              </a:rPr>
              <a:t>Champion</a:t>
            </a:r>
            <a:endParaRPr lang="en-US" sz="2000" dirty="0"/>
          </a:p>
        </p:txBody>
      </p:sp>
      <p:sp>
        <p:nvSpPr>
          <p:cNvPr id="14" name="Text 12"/>
          <p:cNvSpPr/>
          <p:nvPr/>
        </p:nvSpPr>
        <p:spPr>
          <a:xfrm>
            <a:off x="8641080" y="3520440"/>
            <a:ext cx="2377440" cy="384048"/>
          </a:xfrm>
          <a:prstGeom prst="rect">
            <a:avLst/>
          </a:prstGeom>
          <a:noFill/>
          <a:ln/>
        </p:spPr>
        <p:txBody>
          <a:bodyPr wrap="square" lIns="0" tIns="0" rIns="0" bIns="0" rtlCol="0" anchor="ctr">
            <a:normAutofit/>
          </a:bodyPr>
          <a:lstStyle/>
          <a:p>
            <a:pPr marL="0" indent="0" algn="ctr">
              <a:buNone/>
            </a:pPr>
            <a:r>
              <a:rPr lang="en-US" sz="1130" dirty="0">
                <a:solidFill>
                  <a:srgbClr val="FFFFFF"/>
                </a:solidFill>
              </a:rPr>
              <a:t>a culture where every student achieves, belongs and thrives</a:t>
            </a:r>
            <a:endParaRPr lang="en-US" sz="1130" dirty="0"/>
          </a:p>
        </p:txBody>
      </p:sp>
      <p:sp>
        <p:nvSpPr>
          <p:cNvPr id="15" name="Text 13"/>
          <p:cNvSpPr/>
          <p:nvPr/>
        </p:nvSpPr>
        <p:spPr>
          <a:xfrm>
            <a:off x="960120" y="5166360"/>
            <a:ext cx="9966960" cy="402336"/>
          </a:xfrm>
          <a:prstGeom prst="rect">
            <a:avLst/>
          </a:prstGeom>
          <a:noFill/>
          <a:ln/>
        </p:spPr>
        <p:txBody>
          <a:bodyPr wrap="square" lIns="0" tIns="0" rIns="0" bIns="0" rtlCol="0" anchor="ctr">
            <a:normAutofit/>
          </a:bodyPr>
          <a:lstStyle/>
          <a:p>
            <a:pPr marL="0" indent="0" algn="ctr">
              <a:buNone/>
            </a:pPr>
            <a:r>
              <a:rPr lang="en-US" sz="1800" b="1" dirty="0">
                <a:solidFill>
                  <a:srgbClr val="17324D"/>
                </a:solidFill>
              </a:rPr>
              <a:t>Suggested next agenda item: termly inclusion dashboard and vulnerable-student case-study review.</a:t>
            </a:r>
            <a:endParaRPr lang="en-US" sz="1800" dirty="0"/>
          </a:p>
        </p:txBody>
      </p:sp>
      <p:sp>
        <p:nvSpPr>
          <p:cNvPr id="16" name="Text 14"/>
          <p:cNvSpPr/>
          <p:nvPr/>
        </p:nvSpPr>
        <p:spPr>
          <a:xfrm>
            <a:off x="960120" y="5870448"/>
            <a:ext cx="9966960" cy="274320"/>
          </a:xfrm>
          <a:prstGeom prst="rect">
            <a:avLst/>
          </a:prstGeom>
          <a:noFill/>
          <a:ln/>
        </p:spPr>
        <p:txBody>
          <a:bodyPr wrap="square" lIns="0" tIns="0" rIns="0" bIns="0" rtlCol="0" anchor="ctr"/>
          <a:lstStyle/>
          <a:p>
            <a:pPr marL="0" indent="0" algn="ctr">
              <a:buNone/>
            </a:pPr>
            <a:r>
              <a:rPr lang="en-US" sz="1350" dirty="0">
                <a:solidFill>
                  <a:srgbClr val="4B5563"/>
                </a:solidFill>
              </a:rPr>
              <a:t>Close with the vision: Every student will achieve, belong and thrive — no exceptions.</a:t>
            </a:r>
            <a:endParaRPr lang="en-US" sz="1350" dirty="0"/>
          </a:p>
        </p:txBody>
      </p:sp>
      <p:sp>
        <p:nvSpPr>
          <p:cNvPr id="25" name="Slide Number Placeholder 0"/>
          <p:cNvSpPr>
            <a:spLocks noGrp="1"/>
          </p:cNvSpPr>
          <p:nvPr>
            <p:ph type="sldNum" sz="quarter" idx="4294967295"/>
          </p:nvPr>
        </p:nvSpPr>
        <p:spPr>
          <a:xfrm>
            <a:off x="11384280" y="6547104"/>
            <a:ext cx="800000" cy="300000"/>
          </a:xfrm>
          <a:prstGeom prst="rect">
            <a:avLst/>
          </a:prstGeom>
          <a:extLst>
            <a:ext uri="{C572A759-6A51-4108-AA02-DFA0A04FC94B}">
              <ma14:wrappingTextBoxFlag xmlns="" xmlns:ma14="http://schemas.microsoft.com/office/mac/drawingml/2011/main" val="0"/>
            </a:ext>
          </a:extLst>
        </p:spPr>
        <p:txBody>
          <a:bodyPr/>
          <a:lstStyle>
            <a:lvl1pPr>
              <a:defRPr sz="900">
                <a:solidFill>
                  <a:srgbClr val="5F6B7A"/>
                </a:solidFill>
                <a:latin typeface="Aptos"/>
                <a:ea typeface="Aptos"/>
                <a:cs typeface="Aptos"/>
              </a:defRPr>
            </a:lvl1pPr>
          </a:lstStyle>
          <a:p>
            <a:pPr algn="l"/>
            <a:fld id="{F7021451-1387-4CA6-816F-3879F97B5CBC}" type="slidenum">
              <a:rPr lang="en-US" b="0"/>
              <a:t>10</a:t>
            </a:fld>
            <a:endParaRPr lang="en-US"/>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Widescreen</PresentationFormat>
  <Paragraphs>0</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Casterton College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Inclusion Strategy: Governors Briefing</dc:title>
  <dc:subject>Inclusion Strategy presentation for governors</dc:subject>
  <dc:creator>OpenAI</dc:creator>
  <cp:lastModifiedBy>OpenAI</cp:lastModifiedBy>
  <cp:revision>73</cp:revision>
  <dcterms:created xsi:type="dcterms:W3CDTF">2026-06-25T19:34:13Z</dcterms:created>
  <dcterms:modified xsi:type="dcterms:W3CDTF">2026-06-26T08:55:50Z</dcterms:modified>
</cp:coreProperties>
</file>