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2" r:id="rId7"/>
    <p:sldId id="260"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3809E9-E726-0362-E3A8-3681BFD2BF40}" v="17" dt="2025-02-06T12:51:19.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5" d="100"/>
          <a:sy n="65" d="100"/>
        </p:scale>
        <p:origin x="66"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EFFC012-73F3-4712-BD12-C3A09D753492}"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1894105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FFC012-73F3-4712-BD12-C3A09D753492}"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2260761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FFC012-73F3-4712-BD12-C3A09D753492}"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3830739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EFFC012-73F3-4712-BD12-C3A09D753492}"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4056522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EFFC012-73F3-4712-BD12-C3A09D753492}"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2920964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EFFC012-73F3-4712-BD12-C3A09D753492}"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2412275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FC012-73F3-4712-BD12-C3A09D753492}"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4190881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EFFC012-73F3-4712-BD12-C3A09D753492}"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175335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EFFC012-73F3-4712-BD12-C3A09D753492}"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2705271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FFC012-73F3-4712-BD12-C3A09D753492}"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171842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FFC012-73F3-4712-BD12-C3A09D753492}"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F3AFD5-B766-49EE-9A5F-E260B1CCD07E}" type="slidenum">
              <a:rPr lang="en-GB" smtClean="0"/>
              <a:t>‹#›</a:t>
            </a:fld>
            <a:endParaRPr lang="en-GB"/>
          </a:p>
        </p:txBody>
      </p:sp>
    </p:spTree>
    <p:extLst>
      <p:ext uri="{BB962C8B-B14F-4D97-AF65-F5344CB8AC3E}">
        <p14:creationId xmlns:p14="http://schemas.microsoft.com/office/powerpoint/2010/main" val="2406574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FFC012-73F3-4712-BD12-C3A09D753492}" type="datetimeFigureOut">
              <a:rPr lang="en-GB" smtClean="0"/>
              <a:t>06/02/2025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F3AFD5-B766-49EE-9A5F-E260B1CCD07E}" type="slidenum">
              <a:rPr lang="en-GB" smtClean="0"/>
              <a:t>‹#›</a:t>
            </a:fld>
            <a:endParaRPr lang="en-GB"/>
          </a:p>
        </p:txBody>
      </p:sp>
    </p:spTree>
    <p:extLst>
      <p:ext uri="{BB962C8B-B14F-4D97-AF65-F5344CB8AC3E}">
        <p14:creationId xmlns:p14="http://schemas.microsoft.com/office/powerpoint/2010/main" val="321246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692372" y="0"/>
            <a:ext cx="8807255" cy="6768662"/>
          </a:xfrm>
          <a:prstGeom prst="rect">
            <a:avLst/>
          </a:prstGeom>
        </p:spPr>
      </p:pic>
    </p:spTree>
    <p:extLst>
      <p:ext uri="{BB962C8B-B14F-4D97-AF65-F5344CB8AC3E}">
        <p14:creationId xmlns:p14="http://schemas.microsoft.com/office/powerpoint/2010/main" val="2647946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8611643" cy="6858000"/>
          </a:xfrm>
          <a:prstGeom prst="rect">
            <a:avLst/>
          </a:prstGeom>
        </p:spPr>
      </p:pic>
      <p:sp>
        <p:nvSpPr>
          <p:cNvPr id="4" name="Rectangle 3"/>
          <p:cNvSpPr/>
          <p:nvPr/>
        </p:nvSpPr>
        <p:spPr>
          <a:xfrm>
            <a:off x="8711395" y="250813"/>
            <a:ext cx="3342060" cy="4524315"/>
          </a:xfrm>
          <a:prstGeom prst="rect">
            <a:avLst/>
          </a:prstGeom>
        </p:spPr>
        <p:txBody>
          <a:bodyPr wrap="square">
            <a:spAutoFit/>
          </a:bodyPr>
          <a:lstStyle/>
          <a:p>
            <a:pPr fontAlgn="base"/>
            <a:r>
              <a:rPr lang="en-GB" i="1" dirty="0">
                <a:solidFill>
                  <a:srgbClr val="000000"/>
                </a:solidFill>
                <a:latin typeface="Century Gothic" panose="020B0502020202020204" pitchFamily="34" charset="0"/>
              </a:rPr>
              <a:t>At Casterton, students in key stage 3 are given the opportunity to showcase their journey of the additional extracurricular activities that they experience within their Rising Stars of Rutland portfolios. The portfolios represent the core values of the school, and within each section students can showcase what they have achieved through a range of different rewards and certificates.</a:t>
            </a:r>
            <a:endParaRPr lang="en-GB"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1863821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7287" y="408865"/>
            <a:ext cx="6550430" cy="1325563"/>
          </a:xfrm>
        </p:spPr>
        <p:txBody>
          <a:bodyPr/>
          <a:lstStyle/>
          <a:p>
            <a:pPr algn="ctr"/>
            <a:r>
              <a:rPr lang="en-GB" b="1" dirty="0">
                <a:solidFill>
                  <a:srgbClr val="002060"/>
                </a:solidFill>
              </a:rPr>
              <a:t>House Values</a:t>
            </a:r>
          </a:p>
        </p:txBody>
      </p:sp>
      <p:sp>
        <p:nvSpPr>
          <p:cNvPr id="3" name="Content Placeholder 2"/>
          <p:cNvSpPr>
            <a:spLocks noGrp="1"/>
          </p:cNvSpPr>
          <p:nvPr>
            <p:ph idx="1"/>
          </p:nvPr>
        </p:nvSpPr>
        <p:spPr>
          <a:xfrm>
            <a:off x="904702" y="2332702"/>
            <a:ext cx="10515600" cy="3610899"/>
          </a:xfrm>
          <a:solidFill>
            <a:srgbClr val="002060"/>
          </a:solidFill>
        </p:spPr>
        <p:txBody>
          <a:bodyPr vert="horz" lIns="91440" tIns="45720" rIns="91440" bIns="45720" rtlCol="0" anchor="t">
            <a:normAutofit lnSpcReduction="10000"/>
          </a:bodyPr>
          <a:lstStyle/>
          <a:p>
            <a:pPr marL="0" indent="0">
              <a:buNone/>
            </a:pPr>
            <a:r>
              <a:rPr lang="en-GB" i="1" dirty="0">
                <a:solidFill>
                  <a:schemeClr val="bg1"/>
                </a:solidFill>
                <a:latin typeface="Century Gothic"/>
              </a:rPr>
              <a:t>Each of our houses (Aspire, Perseverance, Fortitude and Endeavour) represent their own set of core values, and each of these plays an important part in the unique make-up of our students. We recognise that students are not only in school to learn subjects but also to explore their talent and foster individual abilities. We pride ourselves on embedding a full range of different extracurricular undertakings and the Rising Stars of Rutland Portfolio means students can cherish these achievements and remember their accomplishments.</a:t>
            </a:r>
            <a:endParaRPr lang="en-GB" dirty="0">
              <a:solidFill>
                <a:schemeClr val="bg1"/>
              </a:solidFill>
              <a:latin typeface="Century Gothic"/>
            </a:endParaRPr>
          </a:p>
          <a:p>
            <a:pPr marL="0" indent="0">
              <a:buNone/>
            </a:pPr>
            <a:endParaRPr lang="en-GB" dirty="0">
              <a:solidFill>
                <a:schemeClr val="bg1"/>
              </a:solidFill>
            </a:endParaRPr>
          </a:p>
        </p:txBody>
      </p:sp>
      <p:pic>
        <p:nvPicPr>
          <p:cNvPr id="4" name="Picture 3"/>
          <p:cNvPicPr>
            <a:picLocks noChangeAspect="1"/>
          </p:cNvPicPr>
          <p:nvPr/>
        </p:nvPicPr>
        <p:blipFill>
          <a:blip r:embed="rId2"/>
          <a:stretch>
            <a:fillRect/>
          </a:stretch>
        </p:blipFill>
        <p:spPr>
          <a:xfrm>
            <a:off x="0" y="0"/>
            <a:ext cx="2177935" cy="1734428"/>
          </a:xfrm>
          <a:prstGeom prst="rect">
            <a:avLst/>
          </a:prstGeom>
        </p:spPr>
      </p:pic>
      <p:pic>
        <p:nvPicPr>
          <p:cNvPr id="5" name="Picture 4"/>
          <p:cNvPicPr>
            <a:picLocks noChangeAspect="1"/>
          </p:cNvPicPr>
          <p:nvPr/>
        </p:nvPicPr>
        <p:blipFill>
          <a:blip r:embed="rId2"/>
          <a:stretch>
            <a:fillRect/>
          </a:stretch>
        </p:blipFill>
        <p:spPr>
          <a:xfrm>
            <a:off x="10014065" y="0"/>
            <a:ext cx="2177935" cy="1734428"/>
          </a:xfrm>
          <a:prstGeom prst="rect">
            <a:avLst/>
          </a:prstGeom>
        </p:spPr>
      </p:pic>
    </p:spTree>
    <p:extLst>
      <p:ext uri="{BB962C8B-B14F-4D97-AF65-F5344CB8AC3E}">
        <p14:creationId xmlns:p14="http://schemas.microsoft.com/office/powerpoint/2010/main" val="1940094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769610"/>
          </a:xfrm>
          <a:solidFill>
            <a:srgbClr val="FF3300">
              <a:alpha val="89804"/>
            </a:srgbClr>
          </a:solidFill>
          <a:ln>
            <a:solidFill>
              <a:schemeClr val="tx1"/>
            </a:solidFill>
          </a:ln>
        </p:spPr>
        <p:txBody>
          <a:bodyPr>
            <a:normAutofit/>
          </a:bodyPr>
          <a:lstStyle/>
          <a:p>
            <a:pPr algn="ctr"/>
            <a:r>
              <a:rPr lang="en-GB" sz="2800" b="1" dirty="0">
                <a:solidFill>
                  <a:schemeClr val="bg1"/>
                </a:solidFill>
              </a:rPr>
              <a:t>Aspire - direct one's hopes or ambitions towards achieving something</a:t>
            </a:r>
          </a:p>
        </p:txBody>
      </p:sp>
      <p:sp>
        <p:nvSpPr>
          <p:cNvPr id="6" name="Rectangle 5"/>
          <p:cNvSpPr/>
          <p:nvPr/>
        </p:nvSpPr>
        <p:spPr>
          <a:xfrm>
            <a:off x="155170" y="1457375"/>
            <a:ext cx="2903913" cy="4247317"/>
          </a:xfrm>
          <a:prstGeom prst="rect">
            <a:avLst/>
          </a:prstGeom>
        </p:spPr>
        <p:txBody>
          <a:bodyPr wrap="square">
            <a:spAutoFit/>
          </a:bodyPr>
          <a:lstStyle/>
          <a:p>
            <a:r>
              <a:rPr lang="en-GB" dirty="0">
                <a:solidFill>
                  <a:srgbClr val="001D35"/>
                </a:solidFill>
                <a:latin typeface="Google Sans"/>
              </a:rPr>
              <a:t>A student demonstrates aspiration by </a:t>
            </a:r>
            <a:r>
              <a:rPr lang="en-GB" dirty="0"/>
              <a:t>actively setting ambitious goals for their academic future, seeking out challenging coursework, participating in extracurricular activities related to their desired field, researching potential career paths, actively engaging in learning, and expressing a strong desire to achieve higher education or professional success in a specific area</a:t>
            </a:r>
          </a:p>
        </p:txBody>
      </p:sp>
      <p:sp>
        <p:nvSpPr>
          <p:cNvPr id="7" name="Rectangle 6"/>
          <p:cNvSpPr/>
          <p:nvPr/>
        </p:nvSpPr>
        <p:spPr>
          <a:xfrm>
            <a:off x="3167149" y="948690"/>
            <a:ext cx="8920942" cy="5909310"/>
          </a:xfrm>
          <a:prstGeom prst="rect">
            <a:avLst/>
          </a:prstGeom>
        </p:spPr>
        <p:txBody>
          <a:bodyPr wrap="square">
            <a:spAutoFit/>
          </a:bodyPr>
          <a:lstStyle/>
          <a:p>
            <a:pPr>
              <a:buFont typeface="Arial" panose="020B0604020202020204" pitchFamily="34" charset="0"/>
              <a:buChar char="•"/>
            </a:pPr>
            <a:r>
              <a:rPr lang="en-GB" b="1" dirty="0">
                <a:solidFill>
                  <a:srgbClr val="002060"/>
                </a:solidFill>
                <a:latin typeface="Google Sans"/>
              </a:rPr>
              <a:t>High academic performance:</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Consistently striving for excellent grades and taking advanced placement courses. </a:t>
            </a:r>
          </a:p>
          <a:p>
            <a:pPr>
              <a:buFont typeface="Arial" panose="020B0604020202020204" pitchFamily="34" charset="0"/>
              <a:buChar char="•"/>
            </a:pPr>
            <a:r>
              <a:rPr lang="en-GB" b="1" dirty="0">
                <a:solidFill>
                  <a:srgbClr val="002060"/>
                </a:solidFill>
                <a:latin typeface="Google Sans"/>
              </a:rPr>
              <a:t>Active research on future careers: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Exploring different career options within their field of interest, attending career fairs, and shadowing professionals. </a:t>
            </a:r>
          </a:p>
          <a:p>
            <a:pPr>
              <a:buFont typeface="Arial" panose="020B0604020202020204" pitchFamily="34" charset="0"/>
              <a:buChar char="•"/>
            </a:pPr>
            <a:r>
              <a:rPr lang="en-GB" b="1" dirty="0">
                <a:solidFill>
                  <a:srgbClr val="002060"/>
                </a:solidFill>
                <a:latin typeface="Google Sans"/>
              </a:rPr>
              <a:t>Participation in relevant extra </a:t>
            </a:r>
            <a:r>
              <a:rPr lang="en-GB" b="1" dirty="0" err="1">
                <a:solidFill>
                  <a:srgbClr val="002060"/>
                </a:solidFill>
                <a:latin typeface="Google Sans"/>
              </a:rPr>
              <a:t>curriculars</a:t>
            </a:r>
            <a:r>
              <a:rPr lang="en-GB" b="1" dirty="0">
                <a:solidFill>
                  <a:srgbClr val="002060"/>
                </a:solidFill>
                <a:latin typeface="Google Sans"/>
              </a:rPr>
              <a:t>:</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Joining clubs or teams related to their desired field, taking on leadership roles within these organizations. </a:t>
            </a:r>
          </a:p>
          <a:p>
            <a:pPr>
              <a:buFont typeface="Arial" panose="020B0604020202020204" pitchFamily="34" charset="0"/>
              <a:buChar char="•"/>
            </a:pPr>
            <a:r>
              <a:rPr lang="en-GB" b="1" dirty="0">
                <a:solidFill>
                  <a:srgbClr val="002060"/>
                </a:solidFill>
                <a:latin typeface="Google Sans"/>
              </a:rPr>
              <a:t>Seeking out mentorship:</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Actively reaching out to teachers, advisors, or alumni for guidance and support </a:t>
            </a:r>
          </a:p>
          <a:p>
            <a:pPr>
              <a:buFont typeface="Arial" panose="020B0604020202020204" pitchFamily="34" charset="0"/>
              <a:buChar char="•"/>
            </a:pPr>
            <a:r>
              <a:rPr lang="en-GB" b="1" dirty="0">
                <a:solidFill>
                  <a:srgbClr val="002060"/>
                </a:solidFill>
                <a:latin typeface="Google Sans"/>
              </a:rPr>
              <a:t>Asking thoughtful questions in class: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Demonstrating curiosity and a desire to deepen understanding beyond basic concepts </a:t>
            </a:r>
          </a:p>
          <a:p>
            <a:pPr>
              <a:buFont typeface="Arial" panose="020B0604020202020204" pitchFamily="34" charset="0"/>
              <a:buChar char="•"/>
            </a:pPr>
            <a:r>
              <a:rPr lang="en-GB" b="1" dirty="0">
                <a:solidFill>
                  <a:srgbClr val="002060"/>
                </a:solidFill>
                <a:latin typeface="Google Sans"/>
              </a:rPr>
              <a:t>Setting clear educational goals: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Articulating plans for further education, including desired universities and degree programs </a:t>
            </a:r>
          </a:p>
          <a:p>
            <a:pPr>
              <a:buFont typeface="Arial" panose="020B0604020202020204" pitchFamily="34" charset="0"/>
              <a:buChar char="•"/>
            </a:pPr>
            <a:r>
              <a:rPr lang="en-GB" b="1" dirty="0">
                <a:solidFill>
                  <a:srgbClr val="002060"/>
                </a:solidFill>
                <a:latin typeface="Google Sans"/>
              </a:rPr>
              <a:t>Taking initiative in projects: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Going above and beyond assigned requirements to explore new ideas and demonstrate creativity </a:t>
            </a:r>
          </a:p>
          <a:p>
            <a:pPr>
              <a:buFont typeface="Arial" panose="020B0604020202020204" pitchFamily="34" charset="0"/>
              <a:buChar char="•"/>
            </a:pPr>
            <a:r>
              <a:rPr lang="en-GB" b="1" dirty="0">
                <a:solidFill>
                  <a:srgbClr val="002060"/>
                </a:solidFill>
                <a:latin typeface="Google Sans"/>
              </a:rPr>
              <a:t>Positive attitude towards learning:</a:t>
            </a:r>
            <a:endParaRPr lang="en-GB" dirty="0">
              <a:solidFill>
                <a:srgbClr val="002060"/>
              </a:solidFill>
              <a:latin typeface="Google Sans"/>
            </a:endParaRPr>
          </a:p>
          <a:p>
            <a:pPr>
              <a:buFont typeface="Arial" panose="020B0604020202020204" pitchFamily="34" charset="0"/>
              <a:buChar char="•"/>
            </a:pPr>
            <a:r>
              <a:rPr lang="en-GB" dirty="0">
                <a:solidFill>
                  <a:srgbClr val="002060"/>
                </a:solidFill>
                <a:latin typeface="Google Sans"/>
              </a:rPr>
              <a:t>Showing enthusiasm for new challenges and a willingness to learn from setbacks </a:t>
            </a:r>
            <a:endParaRPr lang="en-GB" b="0" i="0" dirty="0">
              <a:solidFill>
                <a:srgbClr val="002060"/>
              </a:solidFill>
              <a:effectLst/>
              <a:latin typeface="Google Sans"/>
            </a:endParaRPr>
          </a:p>
        </p:txBody>
      </p:sp>
    </p:spTree>
    <p:extLst>
      <p:ext uri="{BB962C8B-B14F-4D97-AF65-F5344CB8AC3E}">
        <p14:creationId xmlns:p14="http://schemas.microsoft.com/office/powerpoint/2010/main" val="1098093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590203"/>
          </a:xfrm>
          <a:solidFill>
            <a:schemeClr val="accent1">
              <a:lumMod val="75000"/>
            </a:schemeClr>
          </a:solidFill>
          <a:ln>
            <a:solidFill>
              <a:schemeClr val="tx1"/>
            </a:solidFill>
          </a:ln>
        </p:spPr>
        <p:txBody>
          <a:bodyPr>
            <a:noAutofit/>
          </a:bodyPr>
          <a:lstStyle/>
          <a:p>
            <a:pPr algn="ctr"/>
            <a:r>
              <a:rPr lang="en-GB" sz="2800" b="1" dirty="0">
                <a:solidFill>
                  <a:schemeClr val="bg1"/>
                </a:solidFill>
              </a:rPr>
              <a:t>Endeavour - try hard to do or achieve something</a:t>
            </a:r>
          </a:p>
        </p:txBody>
      </p:sp>
      <p:sp>
        <p:nvSpPr>
          <p:cNvPr id="6" name="Rectangle 5"/>
          <p:cNvSpPr/>
          <p:nvPr/>
        </p:nvSpPr>
        <p:spPr>
          <a:xfrm>
            <a:off x="60960" y="590203"/>
            <a:ext cx="2662844" cy="5905725"/>
          </a:xfrm>
          <a:prstGeom prst="rect">
            <a:avLst/>
          </a:prstGeom>
        </p:spPr>
        <p:txBody>
          <a:bodyPr wrap="square">
            <a:spAutoFit/>
          </a:bodyPr>
          <a:lstStyle/>
          <a:p>
            <a:r>
              <a:rPr lang="en-GB" dirty="0">
                <a:solidFill>
                  <a:srgbClr val="001D35"/>
                </a:solidFill>
                <a:latin typeface="Google Sans"/>
              </a:rPr>
              <a:t>Students can demonstrate "endeavour" by actively engaging in their learning, showing perseverance through challenging tasks, taking initiative to explore beyond assigned work, asking thoughtful questions, consistently putting in effort to improve, and demonstrating a passion for learning, even when faced with difficulties; essentially, by consistently striving to achieve their best potential in academics and beyond</a:t>
            </a:r>
            <a:endParaRPr lang="en-GB" dirty="0"/>
          </a:p>
        </p:txBody>
      </p:sp>
      <p:sp>
        <p:nvSpPr>
          <p:cNvPr id="7" name="Rectangle 6"/>
          <p:cNvSpPr/>
          <p:nvPr/>
        </p:nvSpPr>
        <p:spPr>
          <a:xfrm>
            <a:off x="2784764" y="714894"/>
            <a:ext cx="9343506" cy="5909310"/>
          </a:xfrm>
          <a:prstGeom prst="rect">
            <a:avLst/>
          </a:prstGeom>
        </p:spPr>
        <p:txBody>
          <a:bodyPr wrap="square">
            <a:spAutoFit/>
          </a:bodyPr>
          <a:lstStyle/>
          <a:p>
            <a:pPr>
              <a:buFont typeface="Arial" panose="020B0604020202020204" pitchFamily="34" charset="0"/>
              <a:buChar char="•"/>
            </a:pPr>
            <a:r>
              <a:rPr lang="en-GB" b="1" dirty="0">
                <a:solidFill>
                  <a:srgbClr val="002060"/>
                </a:solidFill>
                <a:latin typeface="Google Sans"/>
              </a:rPr>
              <a:t>Taking on challenges: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Volunteering for challenging assignments, seeking out more difficult problems to solve, and participating in extracurricular activities that push them outside their comfort zone. </a:t>
            </a:r>
          </a:p>
          <a:p>
            <a:pPr>
              <a:buFont typeface="Arial" panose="020B0604020202020204" pitchFamily="34" charset="0"/>
              <a:buChar char="•"/>
            </a:pPr>
            <a:r>
              <a:rPr lang="en-GB" b="1" dirty="0">
                <a:solidFill>
                  <a:srgbClr val="002060"/>
                </a:solidFill>
                <a:latin typeface="Google Sans"/>
              </a:rPr>
              <a:t>Curiosity and critical thinking:</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Asking insightful questions, exploring topics beyond the curriculum, and demonstrating a desire to understand concepts deeply. </a:t>
            </a:r>
          </a:p>
          <a:p>
            <a:pPr>
              <a:buFont typeface="Arial" panose="020B0604020202020204" pitchFamily="34" charset="0"/>
              <a:buChar char="•"/>
            </a:pPr>
            <a:r>
              <a:rPr lang="en-GB" b="1" dirty="0">
                <a:solidFill>
                  <a:srgbClr val="002060"/>
                </a:solidFill>
                <a:latin typeface="Google Sans"/>
              </a:rPr>
              <a:t>Active participation:</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Contributing meaningfully to class discussions, participating in group projects with enthusiasm, and taking initiative to share ideas. </a:t>
            </a:r>
          </a:p>
          <a:p>
            <a:pPr>
              <a:buFont typeface="Arial" panose="020B0604020202020204" pitchFamily="34" charset="0"/>
              <a:buChar char="•"/>
            </a:pPr>
            <a:r>
              <a:rPr lang="en-GB" b="1" dirty="0">
                <a:solidFill>
                  <a:srgbClr val="002060"/>
                </a:solidFill>
                <a:latin typeface="Google Sans"/>
              </a:rPr>
              <a:t>Self-reflection and goal setting:</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Regularly assessing their own progress, setting ambitious learning goals, and actively working towards them. </a:t>
            </a:r>
          </a:p>
          <a:p>
            <a:pPr>
              <a:buFont typeface="Arial" panose="020B0604020202020204" pitchFamily="34" charset="0"/>
              <a:buChar char="•"/>
            </a:pPr>
            <a:r>
              <a:rPr lang="en-GB" b="1" dirty="0">
                <a:solidFill>
                  <a:srgbClr val="002060"/>
                </a:solidFill>
                <a:latin typeface="Google Sans"/>
              </a:rPr>
              <a:t>Demonstrating a growth </a:t>
            </a:r>
            <a:r>
              <a:rPr lang="en-GB" b="1" dirty="0" err="1">
                <a:solidFill>
                  <a:srgbClr val="002060"/>
                </a:solidFill>
                <a:latin typeface="Google Sans"/>
              </a:rPr>
              <a:t>mindset</a:t>
            </a:r>
            <a:r>
              <a:rPr lang="en-GB" b="1" dirty="0">
                <a:solidFill>
                  <a:srgbClr val="002060"/>
                </a:solidFill>
                <a:latin typeface="Google Sans"/>
              </a:rPr>
              <a:t>:</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Believing that abilities can be developed through effort, embracing feedback, and seeing challenges as opportunities to learn. </a:t>
            </a:r>
          </a:p>
          <a:p>
            <a:pPr>
              <a:buFont typeface="Arial" panose="020B0604020202020204" pitchFamily="34" charset="0"/>
              <a:buChar char="•"/>
            </a:pPr>
            <a:r>
              <a:rPr lang="en-GB" b="1" dirty="0">
                <a:solidFill>
                  <a:srgbClr val="002060"/>
                </a:solidFill>
                <a:latin typeface="Google Sans"/>
              </a:rPr>
              <a:t>Independent learning:</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Seeking out additional learning materials, researching topics of interest, and taking ownership of their learning journey. </a:t>
            </a:r>
          </a:p>
          <a:p>
            <a:pPr>
              <a:buFont typeface="Arial" panose="020B0604020202020204" pitchFamily="34" charset="0"/>
              <a:buChar char="•"/>
            </a:pPr>
            <a:r>
              <a:rPr lang="en-GB" b="1" dirty="0">
                <a:solidFill>
                  <a:srgbClr val="002060"/>
                </a:solidFill>
                <a:latin typeface="Google Sans"/>
              </a:rPr>
              <a:t>Collaboration and teamwork:</a:t>
            </a:r>
            <a:endParaRPr lang="en-GB" dirty="0">
              <a:solidFill>
                <a:srgbClr val="002060"/>
              </a:solidFill>
              <a:latin typeface="Google Sans"/>
            </a:endParaRPr>
          </a:p>
          <a:p>
            <a:pPr>
              <a:buFont typeface="Arial" panose="020B0604020202020204" pitchFamily="34" charset="0"/>
              <a:buChar char="•"/>
            </a:pPr>
            <a:r>
              <a:rPr lang="en-GB" dirty="0">
                <a:solidFill>
                  <a:srgbClr val="002060"/>
                </a:solidFill>
                <a:latin typeface="Google Sans"/>
              </a:rPr>
              <a:t>Actively supporting peers, sharing knowledge, and working collaboratively towards a common goal. </a:t>
            </a:r>
            <a:endParaRPr lang="en-GB" b="0" i="0" dirty="0">
              <a:solidFill>
                <a:srgbClr val="002060"/>
              </a:solidFill>
              <a:effectLst/>
              <a:latin typeface="Google Sans"/>
            </a:endParaRPr>
          </a:p>
        </p:txBody>
      </p:sp>
    </p:spTree>
    <p:extLst>
      <p:ext uri="{BB962C8B-B14F-4D97-AF65-F5344CB8AC3E}">
        <p14:creationId xmlns:p14="http://schemas.microsoft.com/office/powerpoint/2010/main" val="2230089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98269"/>
          </a:xfrm>
          <a:solidFill>
            <a:srgbClr val="CC99FF"/>
          </a:solidFill>
        </p:spPr>
        <p:txBody>
          <a:bodyPr>
            <a:normAutofit fontScale="90000"/>
          </a:bodyPr>
          <a:lstStyle/>
          <a:p>
            <a:pPr algn="ctr"/>
            <a:r>
              <a:rPr lang="en-GB" sz="2800" b="1" dirty="0"/>
              <a:t>Perseverance - persistence in doing something despite difficulty or delay in achieving success</a:t>
            </a:r>
          </a:p>
        </p:txBody>
      </p:sp>
      <p:sp>
        <p:nvSpPr>
          <p:cNvPr id="5" name="Rectangle 4"/>
          <p:cNvSpPr/>
          <p:nvPr/>
        </p:nvSpPr>
        <p:spPr>
          <a:xfrm>
            <a:off x="247996" y="1515563"/>
            <a:ext cx="3143597" cy="3970318"/>
          </a:xfrm>
          <a:prstGeom prst="rect">
            <a:avLst/>
          </a:prstGeom>
        </p:spPr>
        <p:txBody>
          <a:bodyPr wrap="square">
            <a:spAutoFit/>
          </a:bodyPr>
          <a:lstStyle/>
          <a:p>
            <a:r>
              <a:rPr lang="en-GB" dirty="0">
                <a:solidFill>
                  <a:srgbClr val="001D35"/>
                </a:solidFill>
                <a:latin typeface="Google Sans"/>
              </a:rPr>
              <a:t>In a student's life, perseverance is demonstrated by </a:t>
            </a:r>
            <a:r>
              <a:rPr lang="en-GB" dirty="0"/>
              <a:t>consistently putting in effort and not giving up on a challenging subject or task, even when faced with setbacks or difficulties</a:t>
            </a:r>
            <a:r>
              <a:rPr lang="en-GB" dirty="0">
                <a:solidFill>
                  <a:srgbClr val="001D35"/>
                </a:solidFill>
                <a:latin typeface="Google Sans"/>
              </a:rPr>
              <a:t>, like continuing to study for a difficult exam despite low grades on practice tests, seeking help when needed, and actively working to improve despite initial struggles</a:t>
            </a:r>
            <a:endParaRPr lang="en-GB" dirty="0"/>
          </a:p>
        </p:txBody>
      </p:sp>
      <p:sp>
        <p:nvSpPr>
          <p:cNvPr id="6" name="Rectangle 5"/>
          <p:cNvSpPr/>
          <p:nvPr/>
        </p:nvSpPr>
        <p:spPr>
          <a:xfrm>
            <a:off x="3599412" y="926431"/>
            <a:ext cx="8013468" cy="5632311"/>
          </a:xfrm>
          <a:prstGeom prst="rect">
            <a:avLst/>
          </a:prstGeom>
        </p:spPr>
        <p:txBody>
          <a:bodyPr wrap="square">
            <a:spAutoFit/>
          </a:bodyPr>
          <a:lstStyle/>
          <a:p>
            <a:pPr>
              <a:buFont typeface="Arial" panose="020B0604020202020204" pitchFamily="34" charset="0"/>
              <a:buChar char="•"/>
            </a:pPr>
            <a:r>
              <a:rPr lang="en-GB" b="1" dirty="0">
                <a:solidFill>
                  <a:srgbClr val="002060"/>
                </a:solidFill>
                <a:latin typeface="Google Sans"/>
              </a:rPr>
              <a:t>Practicing a skill repeatedly until mastery:</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Spending extra time practicing a musical instrument even when it feels frustrating. </a:t>
            </a:r>
          </a:p>
          <a:p>
            <a:pPr>
              <a:buFont typeface="Arial" panose="020B0604020202020204" pitchFamily="34" charset="0"/>
              <a:buChar char="•"/>
            </a:pPr>
            <a:r>
              <a:rPr lang="en-GB" b="1" dirty="0">
                <a:solidFill>
                  <a:srgbClr val="002060"/>
                </a:solidFill>
                <a:latin typeface="Google Sans"/>
              </a:rPr>
              <a:t>Overcoming academic challenges: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Studying hard for a challenging class despite having a learning disability. </a:t>
            </a:r>
          </a:p>
          <a:p>
            <a:pPr>
              <a:buFont typeface="Arial" panose="020B0604020202020204" pitchFamily="34" charset="0"/>
              <a:buChar char="•"/>
            </a:pPr>
            <a:r>
              <a:rPr lang="en-GB" b="1" dirty="0">
                <a:solidFill>
                  <a:srgbClr val="002060"/>
                </a:solidFill>
                <a:latin typeface="Google Sans"/>
              </a:rPr>
              <a:t>Asking for help when needed:</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Actively seeking support from teachers or peers to understand a concept better. </a:t>
            </a:r>
          </a:p>
          <a:p>
            <a:pPr>
              <a:buFont typeface="Arial" panose="020B0604020202020204" pitchFamily="34" charset="0"/>
              <a:buChar char="•"/>
            </a:pPr>
            <a:r>
              <a:rPr lang="en-GB" b="1" dirty="0">
                <a:solidFill>
                  <a:srgbClr val="002060"/>
                </a:solidFill>
                <a:latin typeface="Google Sans"/>
              </a:rPr>
              <a:t>Reattempting a failed assignment:</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Taking feedback from a teacher and revising a previously poorly done assignment to improve the grade. </a:t>
            </a:r>
          </a:p>
          <a:p>
            <a:pPr>
              <a:buFont typeface="Arial" panose="020B0604020202020204" pitchFamily="34" charset="0"/>
              <a:buChar char="•"/>
            </a:pPr>
            <a:r>
              <a:rPr lang="en-GB" b="1" dirty="0">
                <a:solidFill>
                  <a:srgbClr val="002060"/>
                </a:solidFill>
                <a:latin typeface="Google Sans"/>
              </a:rPr>
              <a:t>Staying focused on long-term goals: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Maintaining dedication to a challenging academic path even when faced with distractions. </a:t>
            </a:r>
          </a:p>
          <a:p>
            <a:pPr>
              <a:buFont typeface="Arial" panose="020B0604020202020204" pitchFamily="34" charset="0"/>
              <a:buChar char="•"/>
            </a:pPr>
            <a:r>
              <a:rPr lang="en-GB" b="1" dirty="0">
                <a:solidFill>
                  <a:srgbClr val="002060"/>
                </a:solidFill>
                <a:latin typeface="Google Sans"/>
              </a:rPr>
              <a:t>Resilience after setbacks:</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Bouncing back from a bad test score and using it as motivation to study harder. </a:t>
            </a:r>
          </a:p>
          <a:p>
            <a:pPr>
              <a:buFont typeface="Arial" panose="020B0604020202020204" pitchFamily="34" charset="0"/>
              <a:buChar char="•"/>
            </a:pPr>
            <a:r>
              <a:rPr lang="en-GB" b="1" dirty="0">
                <a:solidFill>
                  <a:srgbClr val="002060"/>
                </a:solidFill>
                <a:latin typeface="Google Sans"/>
              </a:rPr>
              <a:t>Managing time effectively:</a:t>
            </a:r>
            <a:endParaRPr lang="en-GB" dirty="0">
              <a:solidFill>
                <a:srgbClr val="002060"/>
              </a:solidFill>
              <a:latin typeface="Google Sans"/>
            </a:endParaRPr>
          </a:p>
          <a:p>
            <a:pPr>
              <a:buFont typeface="Arial" panose="020B0604020202020204" pitchFamily="34" charset="0"/>
              <a:buChar char="•"/>
            </a:pPr>
            <a:r>
              <a:rPr lang="en-GB" dirty="0">
                <a:solidFill>
                  <a:srgbClr val="002060"/>
                </a:solidFill>
                <a:latin typeface="Google Sans"/>
              </a:rPr>
              <a:t>Creating a study schedule and sticking to it even when other commitments arise</a:t>
            </a:r>
            <a:endParaRPr lang="en-GB" b="0" i="0" dirty="0">
              <a:solidFill>
                <a:srgbClr val="002060"/>
              </a:solidFill>
              <a:effectLst/>
              <a:latin typeface="Google Sans"/>
            </a:endParaRPr>
          </a:p>
        </p:txBody>
      </p:sp>
    </p:spTree>
    <p:extLst>
      <p:ext uri="{BB962C8B-B14F-4D97-AF65-F5344CB8AC3E}">
        <p14:creationId xmlns:p14="http://schemas.microsoft.com/office/powerpoint/2010/main" val="2536188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2" y="0"/>
            <a:ext cx="12194771" cy="623455"/>
          </a:xfrm>
          <a:solidFill>
            <a:schemeClr val="accent6">
              <a:lumMod val="75000"/>
            </a:schemeClr>
          </a:solidFill>
          <a:ln>
            <a:solidFill>
              <a:schemeClr val="tx1"/>
            </a:solidFill>
          </a:ln>
        </p:spPr>
        <p:txBody>
          <a:bodyPr>
            <a:normAutofit/>
          </a:bodyPr>
          <a:lstStyle/>
          <a:p>
            <a:pPr algn="ctr"/>
            <a:r>
              <a:rPr lang="en-GB" sz="2800" b="1" dirty="0">
                <a:solidFill>
                  <a:schemeClr val="bg1"/>
                </a:solidFill>
              </a:rPr>
              <a:t>Fortitude - courage in pain or adversity</a:t>
            </a:r>
          </a:p>
        </p:txBody>
      </p:sp>
      <p:sp>
        <p:nvSpPr>
          <p:cNvPr id="6" name="Rectangle 5"/>
          <p:cNvSpPr/>
          <p:nvPr/>
        </p:nvSpPr>
        <p:spPr>
          <a:xfrm>
            <a:off x="221673" y="1515563"/>
            <a:ext cx="3394363" cy="3970318"/>
          </a:xfrm>
          <a:prstGeom prst="rect">
            <a:avLst/>
          </a:prstGeom>
        </p:spPr>
        <p:txBody>
          <a:bodyPr wrap="square">
            <a:spAutoFit/>
          </a:bodyPr>
          <a:lstStyle/>
          <a:p>
            <a:r>
              <a:rPr lang="en-GB" dirty="0">
                <a:solidFill>
                  <a:srgbClr val="001D35"/>
                </a:solidFill>
                <a:latin typeface="Google Sans"/>
              </a:rPr>
              <a:t>Students can demonstrate fortitude by persisting through challenging academic tasks even when they feel frustrated, standing up for what they believe in despite peer pressure, facing setbacks with resilience, and continuing to work hard towards goals even when faced with obstacles; essentially, showing mental strength and courage to do the right thing even when it's difficult. </a:t>
            </a:r>
            <a:endParaRPr lang="en-GB" dirty="0"/>
          </a:p>
        </p:txBody>
      </p:sp>
      <p:sp>
        <p:nvSpPr>
          <p:cNvPr id="7" name="Rectangle 6"/>
          <p:cNvSpPr/>
          <p:nvPr/>
        </p:nvSpPr>
        <p:spPr>
          <a:xfrm>
            <a:off x="4494414" y="1085980"/>
            <a:ext cx="6096000" cy="4801314"/>
          </a:xfrm>
          <a:prstGeom prst="rect">
            <a:avLst/>
          </a:prstGeom>
        </p:spPr>
        <p:txBody>
          <a:bodyPr>
            <a:spAutoFit/>
          </a:bodyPr>
          <a:lstStyle/>
          <a:p>
            <a:pPr>
              <a:buFont typeface="Arial" panose="020B0604020202020204" pitchFamily="34" charset="0"/>
              <a:buChar char="•"/>
            </a:pPr>
            <a:r>
              <a:rPr lang="en-GB" b="1" dirty="0">
                <a:solidFill>
                  <a:srgbClr val="002060"/>
                </a:solidFill>
                <a:latin typeface="Google Sans"/>
              </a:rPr>
              <a:t>Personal integrity:</a:t>
            </a:r>
            <a:endParaRPr lang="en-GB" dirty="0">
              <a:solidFill>
                <a:srgbClr val="002060"/>
              </a:solidFill>
              <a:latin typeface="Google Sans"/>
            </a:endParaRPr>
          </a:p>
          <a:p>
            <a:pPr fontAlgn="ctr">
              <a:buFont typeface="Arial" panose="020B0604020202020204" pitchFamily="34" charset="0"/>
              <a:buChar char="•"/>
            </a:pPr>
            <a:r>
              <a:rPr lang="en-GB" dirty="0">
                <a:solidFill>
                  <a:srgbClr val="002060"/>
                </a:solidFill>
                <a:latin typeface="Google Sans"/>
              </a:rPr>
              <a:t>Choosing to do the right thing even when it's unpopular with peers. </a:t>
            </a:r>
          </a:p>
          <a:p>
            <a:pPr fontAlgn="ctr">
              <a:buFont typeface="Arial" panose="020B0604020202020204" pitchFamily="34" charset="0"/>
              <a:buChar char="•"/>
            </a:pPr>
            <a:r>
              <a:rPr lang="en-GB" dirty="0">
                <a:solidFill>
                  <a:srgbClr val="002060"/>
                </a:solidFill>
                <a:latin typeface="Google Sans"/>
              </a:rPr>
              <a:t>Not cheating on a test, even when tempted. </a:t>
            </a:r>
          </a:p>
          <a:p>
            <a:pPr>
              <a:buFont typeface="Arial" panose="020B0604020202020204" pitchFamily="34" charset="0"/>
              <a:buChar char="•"/>
            </a:pPr>
            <a:r>
              <a:rPr lang="en-GB" dirty="0">
                <a:solidFill>
                  <a:srgbClr val="002060"/>
                </a:solidFill>
                <a:latin typeface="Google Sans"/>
              </a:rPr>
              <a:t>Standing up to bullying or unfair </a:t>
            </a:r>
            <a:r>
              <a:rPr lang="en-GB" dirty="0" err="1">
                <a:solidFill>
                  <a:srgbClr val="002060"/>
                </a:solidFill>
                <a:latin typeface="Google Sans"/>
              </a:rPr>
              <a:t>behavior</a:t>
            </a:r>
            <a:r>
              <a:rPr lang="en-GB" dirty="0">
                <a:solidFill>
                  <a:srgbClr val="002060"/>
                </a:solidFill>
                <a:latin typeface="Google Sans"/>
              </a:rPr>
              <a:t>. </a:t>
            </a:r>
          </a:p>
          <a:p>
            <a:r>
              <a:rPr lang="en-GB" b="1" dirty="0">
                <a:solidFill>
                  <a:srgbClr val="002060"/>
                </a:solidFill>
                <a:latin typeface="Google Sans"/>
              </a:rPr>
              <a:t>Taking initiative and facing fears:</a:t>
            </a:r>
            <a:endParaRPr lang="en-GB" dirty="0">
              <a:solidFill>
                <a:srgbClr val="002060"/>
              </a:solidFill>
              <a:latin typeface="Google Sans"/>
            </a:endParaRPr>
          </a:p>
          <a:p>
            <a:pPr fontAlgn="ctr"/>
            <a:r>
              <a:rPr lang="en-GB" dirty="0">
                <a:solidFill>
                  <a:srgbClr val="002060"/>
                </a:solidFill>
                <a:latin typeface="Google Sans"/>
              </a:rPr>
              <a:t>Volunteering for a leadership role in a club or activity. </a:t>
            </a:r>
          </a:p>
          <a:p>
            <a:pPr fontAlgn="ctr"/>
            <a:r>
              <a:rPr lang="en-GB" dirty="0">
                <a:solidFill>
                  <a:srgbClr val="002060"/>
                </a:solidFill>
                <a:latin typeface="Google Sans"/>
              </a:rPr>
              <a:t>Participating in a public speaking event despite stage fright. </a:t>
            </a:r>
          </a:p>
          <a:p>
            <a:r>
              <a:rPr lang="en-GB" dirty="0">
                <a:solidFill>
                  <a:srgbClr val="002060"/>
                </a:solidFill>
                <a:latin typeface="Google Sans"/>
              </a:rPr>
              <a:t>Trying a new activity outside their comfort zone </a:t>
            </a:r>
          </a:p>
          <a:p>
            <a:pPr fontAlgn="ctr"/>
            <a:r>
              <a:rPr lang="en-GB" b="1" dirty="0">
                <a:solidFill>
                  <a:srgbClr val="002060"/>
                </a:solidFill>
                <a:latin typeface="Google Sans"/>
              </a:rPr>
              <a:t>It's not about being fearless:</a:t>
            </a:r>
            <a:r>
              <a:rPr lang="en-GB" dirty="0">
                <a:solidFill>
                  <a:srgbClr val="002060"/>
                </a:solidFill>
                <a:latin typeface="Google Sans"/>
              </a:rPr>
              <a:t> Fortitude means facing challenges with courage, not necessarily without fear. </a:t>
            </a:r>
          </a:p>
          <a:p>
            <a:pPr fontAlgn="ctr"/>
            <a:r>
              <a:rPr lang="en-GB" b="1" dirty="0">
                <a:solidFill>
                  <a:srgbClr val="002060"/>
                </a:solidFill>
                <a:latin typeface="Google Sans"/>
              </a:rPr>
              <a:t>It requires perseverance:</a:t>
            </a:r>
            <a:r>
              <a:rPr lang="en-GB" dirty="0">
                <a:solidFill>
                  <a:srgbClr val="002060"/>
                </a:solidFill>
                <a:latin typeface="Google Sans"/>
              </a:rPr>
              <a:t> Staying committed to a goal even when faced with obstacles. </a:t>
            </a:r>
          </a:p>
          <a:p>
            <a:pPr fontAlgn="ctr"/>
            <a:r>
              <a:rPr lang="en-GB" b="1" dirty="0">
                <a:solidFill>
                  <a:srgbClr val="002060"/>
                </a:solidFill>
                <a:latin typeface="Google Sans"/>
              </a:rPr>
              <a:t>It involves self-discipline:</a:t>
            </a:r>
            <a:r>
              <a:rPr lang="en-GB" dirty="0">
                <a:solidFill>
                  <a:srgbClr val="002060"/>
                </a:solidFill>
                <a:latin typeface="Google Sans"/>
              </a:rPr>
              <a:t> Managing emotions and staying focused on what is important. </a:t>
            </a:r>
          </a:p>
          <a:p>
            <a:endParaRPr lang="en-GB" b="0" i="0" dirty="0">
              <a:solidFill>
                <a:srgbClr val="002060"/>
              </a:solidFill>
              <a:effectLst/>
              <a:latin typeface="Google Sans"/>
            </a:endParaRPr>
          </a:p>
        </p:txBody>
      </p:sp>
    </p:spTree>
    <p:extLst>
      <p:ext uri="{BB962C8B-B14F-4D97-AF65-F5344CB8AC3E}">
        <p14:creationId xmlns:p14="http://schemas.microsoft.com/office/powerpoint/2010/main" val="3034970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3993" y="1753986"/>
            <a:ext cx="6392471" cy="4912822"/>
          </a:xfrm>
          <a:prstGeom prst="rect">
            <a:avLst/>
          </a:prstGeom>
        </p:spPr>
      </p:pic>
      <p:sp>
        <p:nvSpPr>
          <p:cNvPr id="2" name="Title 1"/>
          <p:cNvSpPr>
            <a:spLocks noGrp="1"/>
          </p:cNvSpPr>
          <p:nvPr>
            <p:ph type="title"/>
          </p:nvPr>
        </p:nvSpPr>
        <p:spPr>
          <a:solidFill>
            <a:schemeClr val="accent2">
              <a:lumMod val="20000"/>
              <a:lumOff val="80000"/>
            </a:schemeClr>
          </a:solidFill>
          <a:ln>
            <a:solidFill>
              <a:schemeClr val="tx1"/>
            </a:solidFill>
          </a:ln>
        </p:spPr>
        <p:txBody>
          <a:bodyPr/>
          <a:lstStyle/>
          <a:p>
            <a:pPr algn="ctr"/>
            <a:r>
              <a:rPr lang="en-GB" b="1" dirty="0"/>
              <a:t>Certificates</a:t>
            </a:r>
          </a:p>
        </p:txBody>
      </p:sp>
      <p:sp>
        <p:nvSpPr>
          <p:cNvPr id="5" name="Content Placeholder 4"/>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20951445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1042</Words>
  <Application>Microsoft Office PowerPoint</Application>
  <PresentationFormat>Widescreen</PresentationFormat>
  <Paragraphs>67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House Values</vt:lpstr>
      <vt:lpstr>Aspire - direct one's hopes or ambitions towards achieving something</vt:lpstr>
      <vt:lpstr>Endeavour - try hard to do or achieve something</vt:lpstr>
      <vt:lpstr>Perseverance - persistence in doing something despite difficulty or delay in achieving success</vt:lpstr>
      <vt:lpstr>Fortitude - courage in pain or adversity</vt:lpstr>
      <vt:lpstr>Certificates</vt:lpstr>
    </vt:vector>
  </TitlesOfParts>
  <Company>Casterton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 Hibbins</dc:creator>
  <cp:lastModifiedBy>Abi Hibbins</cp:lastModifiedBy>
  <cp:revision>24</cp:revision>
  <dcterms:created xsi:type="dcterms:W3CDTF">2025-02-05T13:05:11Z</dcterms:created>
  <dcterms:modified xsi:type="dcterms:W3CDTF">2025-02-06T12:51:52Z</dcterms:modified>
</cp:coreProperties>
</file>